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63" r:id="rId2"/>
    <p:sldId id="440" r:id="rId3"/>
    <p:sldId id="441" r:id="rId4"/>
    <p:sldId id="524" r:id="rId5"/>
    <p:sldId id="481" r:id="rId6"/>
    <p:sldId id="414" r:id="rId7"/>
    <p:sldId id="479" r:id="rId8"/>
    <p:sldId id="525" r:id="rId9"/>
    <p:sldId id="482" r:id="rId10"/>
    <p:sldId id="453" r:id="rId11"/>
    <p:sldId id="487" r:id="rId12"/>
    <p:sldId id="488" r:id="rId13"/>
    <p:sldId id="475" r:id="rId14"/>
    <p:sldId id="496" r:id="rId15"/>
    <p:sldId id="448" r:id="rId16"/>
    <p:sldId id="497" r:id="rId17"/>
    <p:sldId id="498" r:id="rId18"/>
    <p:sldId id="499" r:id="rId19"/>
    <p:sldId id="500" r:id="rId20"/>
    <p:sldId id="501" r:id="rId21"/>
    <p:sldId id="502" r:id="rId22"/>
    <p:sldId id="503" r:id="rId23"/>
    <p:sldId id="504" r:id="rId24"/>
    <p:sldId id="505" r:id="rId25"/>
    <p:sldId id="506" r:id="rId26"/>
    <p:sldId id="507" r:id="rId27"/>
    <p:sldId id="508" r:id="rId28"/>
    <p:sldId id="514" r:id="rId29"/>
    <p:sldId id="516" r:id="rId30"/>
    <p:sldId id="509" r:id="rId31"/>
    <p:sldId id="515" r:id="rId32"/>
    <p:sldId id="523" r:id="rId33"/>
    <p:sldId id="511" r:id="rId34"/>
    <p:sldId id="522" r:id="rId35"/>
    <p:sldId id="512" r:id="rId36"/>
    <p:sldId id="517" r:id="rId37"/>
    <p:sldId id="518" r:id="rId38"/>
    <p:sldId id="520" r:id="rId39"/>
    <p:sldId id="519" r:id="rId40"/>
    <p:sldId id="521" r:id="rId41"/>
    <p:sldId id="459" r:id="rId4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E30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95507" autoAdjust="0"/>
  </p:normalViewPr>
  <p:slideViewPr>
    <p:cSldViewPr snapToGrid="0">
      <p:cViewPr varScale="1">
        <p:scale>
          <a:sx n="112" d="100"/>
          <a:sy n="112" d="100"/>
        </p:scale>
        <p:origin x="42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3552" y="-1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38E43-3BFB-4B54-9013-88BF9BA276CC}" type="datetimeFigureOut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7C3244-886C-4FD7-AC25-39033533C4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5757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eg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970E2A-3B9E-4627-9116-65FB334C5B39}" type="datetimeFigureOut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4E5105-8E2D-4414-9209-529844C7711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910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4E5105-8E2D-4414-9209-529844C77110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298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4E5105-8E2D-4414-9209-529844C7711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3809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4E5105-8E2D-4414-9209-529844C7711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655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4E5105-8E2D-4414-9209-529844C7711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6796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4E5105-8E2D-4414-9209-529844C7711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26022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4E5105-8E2D-4414-9209-529844C7711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1859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4E5105-8E2D-4414-9209-529844C77110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072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4E5105-8E2D-4414-9209-529844C77110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497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F162-AF47-4C69-9DDB-1CB61EAD0098}" type="datetime1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24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9D4E6-7A09-4D3C-828F-A3CAC968FD62}" type="datetime1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6073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981B3-DD0D-4746-A13C-3D317DDDF8B3}" type="datetime1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8290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235805"/>
            <a:ext cx="12192000" cy="820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/>
          </a:bodyPr>
          <a:lstStyle>
            <a:lvl1pPr algn="l">
              <a:defRPr sz="3600" b="1" cap="none" spc="5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383183"/>
            <a:ext cx="10515600" cy="4890030"/>
          </a:xfrm>
        </p:spPr>
        <p:txBody>
          <a:bodyPr>
            <a:normAutofit/>
          </a:bodyPr>
          <a:lstStyle>
            <a:lvl1pPr>
              <a:defRPr sz="2000" b="1"/>
            </a:lvl1pPr>
            <a:lvl2pPr>
              <a:defRPr sz="1800" b="1"/>
            </a:lvl2pPr>
            <a:lvl3pPr>
              <a:defRPr sz="1600" b="1"/>
            </a:lvl3pPr>
            <a:lvl4pPr>
              <a:defRPr sz="1400" b="1"/>
            </a:lvl4pPr>
            <a:lvl5pPr>
              <a:defRPr sz="1400" b="1"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3E744-D0B4-4F63-80F7-5A38BCE109E2}" type="datetime1">
              <a:rPr lang="ko-KR" altLang="en-US" smtClean="0"/>
              <a:t>2021-11-22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9407980" y="6450476"/>
            <a:ext cx="2743200" cy="365125"/>
          </a:xfrm>
        </p:spPr>
        <p:txBody>
          <a:bodyPr anchor="b"/>
          <a:lstStyle>
            <a:lvl1pPr>
              <a:defRPr sz="1050"/>
            </a:lvl1pPr>
          </a:lstStyle>
          <a:p>
            <a:fld id="{3E5704B8-595B-4EB9-967A-B8E7460E4988}" type="slidenum">
              <a:rPr lang="ko-KR" altLang="en-US" smtClean="0"/>
              <a:pPr/>
              <a:t>‹#›</a:t>
            </a:fld>
            <a:r>
              <a:rPr lang="en-US" altLang="ko-KR" dirty="0" smtClean="0"/>
              <a:t>/37</a:t>
            </a:r>
            <a:endParaRPr lang="ko-KR" altLang="en-US" dirty="0"/>
          </a:p>
        </p:txBody>
      </p:sp>
      <p:pic>
        <p:nvPicPr>
          <p:cNvPr id="9" name="Picture 6" descr="대학뒷담] 동국대학교 수강신청 전학년 대상…다른 학교는 학년별로 하던데? - 매일신문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918" t="16082" r="4605" b="22016"/>
          <a:stretch/>
        </p:blipFill>
        <p:spPr bwMode="auto">
          <a:xfrm>
            <a:off x="0" y="6548723"/>
            <a:ext cx="1053737" cy="29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TOP CEO 116] 김명준 한국전자통신연구원(ETRI) 원장 &amp;lt; 2021 TOP CEO &amp;lt; 기사본문 - CEONEWS - 시이오뉴스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596" y="6552235"/>
            <a:ext cx="787937" cy="287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6625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F78B3-0753-4C63-A3C5-CB5A3E562DC1}" type="datetime1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818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8DAA-B814-46FD-ACCC-31CDEAFBA46E}" type="datetime1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31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875FB-CFA3-4EBD-A3C7-4BDF274CB01E}" type="datetime1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0165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DAE07-0A1D-4EE2-BAE9-53591A0C2B48}" type="datetime1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574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42CAB3-D4CA-4D3F-AC99-4B91BAC99CAF}" type="datetime1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847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F910B-0B17-4D54-BBF2-FF9B05F0E7B3}" type="datetime1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7427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34231-3496-4EB7-854A-8F0ADADDA6B7}" type="datetime1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4990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255059"/>
            <a:ext cx="10515600" cy="820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286933"/>
            <a:ext cx="10515600" cy="4890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8D234-67BF-4FF2-9ACA-D70F1FE96196}" type="datetime1">
              <a:rPr lang="ko-KR" altLang="en-US" smtClean="0"/>
              <a:t>2021-11-22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5704B8-595B-4EB9-967A-B8E7460E49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611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4452390"/>
            <a:ext cx="12192000" cy="2405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2" y="4425201"/>
            <a:ext cx="12192002" cy="2039850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b="1" spc="-100" dirty="0" smtClean="0">
                <a:solidFill>
                  <a:schemeClr val="tx2"/>
                </a:solidFill>
                <a:latin typeface="+mn-ea"/>
                <a:ea typeface="+mn-ea"/>
              </a:rPr>
              <a:t>지능화 기술 생태계 분석을 위한 데이터 수집 및 가공</a:t>
            </a:r>
            <a:endParaRPr lang="ko-KR" altLang="en-US" sz="3200" b="1" spc="-100" dirty="0">
              <a:solidFill>
                <a:schemeClr val="tx2"/>
              </a:solidFill>
              <a:latin typeface="+mn-ea"/>
              <a:ea typeface="+mn-ea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" y="5521598"/>
            <a:ext cx="12191998" cy="1309213"/>
          </a:xfrm>
        </p:spPr>
        <p:txBody>
          <a:bodyPr anchor="ctr">
            <a:normAutofit/>
          </a:bodyPr>
          <a:lstStyle/>
          <a:p>
            <a:r>
              <a:rPr lang="ko-KR" altLang="en-US" sz="2000" b="1" dirty="0" smtClean="0">
                <a:ea typeface="문체부 돋음체" panose="020B0609000101010101" pitchFamily="49" charset="-127"/>
              </a:rPr>
              <a:t>동국대학교 </a:t>
            </a:r>
            <a:r>
              <a:rPr lang="ko-KR" altLang="en-US" sz="2000" b="1" dirty="0" err="1" smtClean="0">
                <a:ea typeface="문체부 돋음체" panose="020B0609000101010101" pitchFamily="49" charset="-127"/>
              </a:rPr>
              <a:t>서용윤</a:t>
            </a:r>
            <a:endParaRPr lang="en-US" altLang="ko-KR" sz="2000" b="1" dirty="0" smtClean="0">
              <a:ea typeface="문체부 돋음체" panose="020B0609000101010101" pitchFamily="49" charset="-127"/>
            </a:endParaRPr>
          </a:p>
          <a:p>
            <a:r>
              <a:rPr lang="en-US" altLang="ko-KR" sz="2000" b="1" dirty="0" smtClean="0">
                <a:ea typeface="문체부 돋음체" panose="020B0609000101010101" pitchFamily="49" charset="-127"/>
              </a:rPr>
              <a:t>2021. 11. 22.</a:t>
            </a:r>
            <a:endParaRPr lang="ko-KR" altLang="en-US" sz="2000" b="1" dirty="0">
              <a:ea typeface="문체부 돋음체" panose="020B0609000101010101" pitchFamily="49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78687" y="4542905"/>
            <a:ext cx="56726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spc="-100" dirty="0" smtClean="0"/>
              <a:t>ETRI</a:t>
            </a:r>
            <a:r>
              <a:rPr lang="ko-KR" altLang="en-US" sz="1400" b="1" spc="-100" dirty="0" smtClean="0"/>
              <a:t> 연구용역 </a:t>
            </a:r>
            <a:r>
              <a:rPr lang="ko-KR" altLang="en-US" sz="1400" b="1" spc="-100" dirty="0" smtClean="0"/>
              <a:t>결과</a:t>
            </a:r>
            <a:r>
              <a:rPr lang="en-US" altLang="ko-KR" sz="1400" b="1" spc="-100" dirty="0" smtClean="0"/>
              <a:t> </a:t>
            </a:r>
            <a:r>
              <a:rPr lang="ko-KR" altLang="en-US" sz="1400" b="1" spc="-100" dirty="0" smtClean="0"/>
              <a:t>발표 세미나</a:t>
            </a:r>
            <a:endParaRPr lang="ko-KR" altLang="en-US" sz="1400" b="1" spc="-100" dirty="0"/>
          </a:p>
        </p:txBody>
      </p:sp>
      <p:pic>
        <p:nvPicPr>
          <p:cNvPr id="1030" name="Picture 6" descr="Data Management: What it is and why it matters | SAS KORE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8"/>
          <a:stretch/>
        </p:blipFill>
        <p:spPr bwMode="auto">
          <a:xfrm>
            <a:off x="222191" y="140689"/>
            <a:ext cx="6634144" cy="428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rniesys Technologies Pvt Lt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729" y="91089"/>
            <a:ext cx="5719239" cy="433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OP CEO 116] 김명준 한국전자통신연구원(ETRI) 원장 &amp;lt; 2021 TOP CEO &amp;lt; 기사본문 - CEONEWS - 시이오뉴스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191" y="4573267"/>
            <a:ext cx="1092312" cy="398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982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4452390"/>
            <a:ext cx="12192000" cy="2405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부제목 2"/>
          <p:cNvSpPr txBox="1">
            <a:spLocks/>
          </p:cNvSpPr>
          <p:nvPr/>
        </p:nvSpPr>
        <p:spPr>
          <a:xfrm>
            <a:off x="4825497" y="5000588"/>
            <a:ext cx="7366502" cy="1309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4400" b="1" dirty="0" smtClean="0">
                <a:ea typeface="문체부 돋음체" panose="020B0609000101010101" pitchFamily="49" charset="-127"/>
              </a:rPr>
              <a:t>II. </a:t>
            </a:r>
            <a:r>
              <a:rPr lang="ko-KR" altLang="en-US" sz="4400" b="1" dirty="0" smtClean="0">
                <a:ea typeface="문체부 돋음체" panose="020B0609000101010101" pitchFamily="49" charset="-127"/>
              </a:rPr>
              <a:t>연구방법</a:t>
            </a:r>
            <a:endParaRPr lang="ko-KR" altLang="en-US" sz="4400" b="1" dirty="0">
              <a:ea typeface="문체부 돋음체" panose="020B0609000101010101" pitchFamily="49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84219" y="4631256"/>
            <a:ext cx="72764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spc="-1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지능화 기술 생태계 분석을 위한 데이터 수집 및 가공</a:t>
            </a:r>
            <a:endParaRPr lang="ko-KR" altLang="en-US" sz="2400" spc="-1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Picture 6" descr="Data Management: What it is and why it matters | SAS KORE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8"/>
          <a:stretch/>
        </p:blipFill>
        <p:spPr bwMode="auto">
          <a:xfrm>
            <a:off x="222191" y="140689"/>
            <a:ext cx="6634144" cy="428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Erniesys Technologies Pvt Lt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729" y="91089"/>
            <a:ext cx="5719239" cy="433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291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 smtClean="0"/>
              <a:t>II. </a:t>
            </a:r>
            <a:r>
              <a:rPr lang="ko-KR" altLang="en-US" sz="2000" dirty="0" smtClean="0"/>
              <a:t>연구방법 </a:t>
            </a:r>
            <a:r>
              <a:rPr lang="en-US" altLang="ko-KR" sz="2000" dirty="0" smtClean="0"/>
              <a:t>&gt;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II.1. </a:t>
            </a:r>
            <a:r>
              <a:rPr lang="ko-KR" altLang="en-US" dirty="0" err="1" smtClean="0"/>
              <a:t>깃허브</a:t>
            </a:r>
            <a:r>
              <a:rPr lang="ko-KR" altLang="en-US" dirty="0" smtClean="0"/>
              <a:t> 데이터 구조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244927" y="1520457"/>
            <a:ext cx="3959603" cy="493002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244929" y="1336859"/>
            <a:ext cx="3959603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err="1" smtClean="0">
                <a:solidFill>
                  <a:prstClr val="white"/>
                </a:solidFill>
              </a:rPr>
              <a:t>깃허브</a:t>
            </a:r>
            <a:r>
              <a:rPr lang="ko-KR" altLang="en-US" b="1" kern="0" dirty="0" smtClean="0">
                <a:solidFill>
                  <a:prstClr val="white"/>
                </a:solidFill>
              </a:rPr>
              <a:t> 데이터 구조 </a:t>
            </a:r>
            <a:r>
              <a:rPr lang="en-US" altLang="ko-KR" b="1" kern="0" dirty="0" smtClean="0">
                <a:solidFill>
                  <a:prstClr val="white"/>
                </a:solidFill>
              </a:rPr>
              <a:t>– </a:t>
            </a:r>
            <a:r>
              <a:rPr lang="ko-KR" altLang="en-US" b="1" kern="0" dirty="0" err="1" smtClean="0">
                <a:solidFill>
                  <a:prstClr val="white"/>
                </a:solidFill>
              </a:rPr>
              <a:t>웹페이지</a:t>
            </a:r>
            <a:endParaRPr lang="ko-KR" altLang="en-US" b="1" kern="0" dirty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11120" y="1056012"/>
            <a:ext cx="7401498" cy="5691451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90812" y="1863357"/>
            <a:ext cx="391371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/>
            <a:r>
              <a:rPr lang="ko-KR" altLang="en-US" sz="1600" b="1" kern="0" dirty="0" err="1">
                <a:solidFill>
                  <a:srgbClr val="000000"/>
                </a:solidFill>
                <a:latin typeface="+mn-ea"/>
              </a:rPr>
              <a:t>오프소스</a:t>
            </a:r>
            <a:r>
              <a:rPr lang="ko-KR" altLang="en-US" sz="1600" b="1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1600" b="1" kern="0" dirty="0">
                <a:solidFill>
                  <a:srgbClr val="000000"/>
                </a:solidFill>
                <a:latin typeface="+mn-ea"/>
              </a:rPr>
              <a:t>SW</a:t>
            </a:r>
            <a:r>
              <a:rPr lang="ko-KR" altLang="en-US" sz="1600" b="1" kern="0" dirty="0">
                <a:solidFill>
                  <a:srgbClr val="000000"/>
                </a:solidFill>
                <a:latin typeface="+mn-ea"/>
              </a:rPr>
              <a:t>의 </a:t>
            </a:r>
            <a:r>
              <a:rPr lang="ko-KR" altLang="en-US" sz="1600" b="1" kern="0" dirty="0">
                <a:solidFill>
                  <a:srgbClr val="FF0000"/>
                </a:solidFill>
                <a:latin typeface="+mn-ea"/>
              </a:rPr>
              <a:t>대표적인 공유 플랫폼인 </a:t>
            </a:r>
            <a:r>
              <a:rPr lang="ko-KR" altLang="en-US" sz="1600" b="1" kern="0" dirty="0" err="1" smtClean="0">
                <a:solidFill>
                  <a:srgbClr val="FF0000"/>
                </a:solidFill>
                <a:latin typeface="+mn-ea"/>
              </a:rPr>
              <a:t>깃허브</a:t>
            </a:r>
            <a:r>
              <a:rPr lang="ko-KR" altLang="en-US" sz="1600" b="1" kern="0" dirty="0" err="1" smtClean="0">
                <a:solidFill>
                  <a:srgbClr val="000000"/>
                </a:solidFill>
                <a:latin typeface="+mn-ea"/>
              </a:rPr>
              <a:t>를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600" b="1" kern="0" dirty="0">
                <a:solidFill>
                  <a:srgbClr val="000000"/>
                </a:solidFill>
                <a:latin typeface="+mn-ea"/>
              </a:rPr>
              <a:t>사례로 도출할 수 있는 </a:t>
            </a:r>
            <a:r>
              <a:rPr lang="ko-KR" altLang="en-US" sz="1600" b="1" kern="0" dirty="0" err="1">
                <a:solidFill>
                  <a:srgbClr val="000000"/>
                </a:solidFill>
                <a:latin typeface="+mn-ea"/>
              </a:rPr>
              <a:t>속성정보와</a:t>
            </a:r>
            <a:r>
              <a:rPr lang="ko-KR" altLang="en-US" sz="1600" b="1" kern="0" dirty="0">
                <a:solidFill>
                  <a:srgbClr val="000000"/>
                </a:solidFill>
                <a:latin typeface="+mn-ea"/>
              </a:rPr>
              <a:t> 텍스트 정보를 바탕으로 기술생태계를 분석함</a:t>
            </a:r>
          </a:p>
          <a:p>
            <a:pPr latinLnBrk="0"/>
            <a:r>
              <a:rPr lang="en-US" altLang="ko-KR" sz="1600" b="1" kern="0" dirty="0" smtClean="0">
                <a:solidFill>
                  <a:srgbClr val="000000"/>
                </a:solidFill>
                <a:latin typeface="+mn-ea"/>
              </a:rPr>
              <a:t>- </a:t>
            </a:r>
            <a:r>
              <a:rPr lang="ko-KR" altLang="en-US" sz="1600" b="1" kern="0" dirty="0" err="1" smtClean="0">
                <a:solidFill>
                  <a:srgbClr val="000000"/>
                </a:solidFill>
                <a:latin typeface="+mn-ea"/>
              </a:rPr>
              <a:t>깃허브에서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600" b="1" kern="0" dirty="0">
                <a:solidFill>
                  <a:srgbClr val="000000"/>
                </a:solidFill>
                <a:latin typeface="+mn-ea"/>
              </a:rPr>
              <a:t>개인 또는 조직이 운영하는 페이지를 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+mn-ea"/>
              </a:rPr>
              <a:t>저장소</a:t>
            </a:r>
            <a:r>
              <a:rPr lang="en-US" altLang="ko-KR" sz="1600" b="1" kern="0" dirty="0">
                <a:solidFill>
                  <a:srgbClr val="000000"/>
                </a:solidFill>
                <a:latin typeface="+mn-ea"/>
              </a:rPr>
              <a:t>(repository</a:t>
            </a:r>
            <a:r>
              <a:rPr lang="en-US" altLang="ko-KR" sz="1600" b="1" kern="0" dirty="0" smtClean="0">
                <a:solidFill>
                  <a:srgbClr val="000000"/>
                </a:solidFill>
                <a:latin typeface="+mn-ea"/>
              </a:rPr>
              <a:t>)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+mn-ea"/>
              </a:rPr>
              <a:t>라고 함</a:t>
            </a:r>
            <a:endParaRPr lang="en-US" altLang="ko-KR" sz="1600" b="1" kern="0" dirty="0" smtClean="0">
              <a:solidFill>
                <a:srgbClr val="000000"/>
              </a:solidFill>
              <a:latin typeface="+mn-ea"/>
            </a:endParaRPr>
          </a:p>
          <a:p>
            <a:pPr latinLnBrk="0"/>
            <a:r>
              <a:rPr lang="en-US" altLang="ko-KR" sz="1200" b="1" kern="0" dirty="0" smtClean="0">
                <a:solidFill>
                  <a:srgbClr val="000000"/>
                </a:solidFill>
                <a:latin typeface="+mn-ea"/>
              </a:rPr>
              <a:t>* </a:t>
            </a:r>
            <a:r>
              <a:rPr lang="ko-KR" altLang="en-US" sz="1200" b="1" kern="0" dirty="0" smtClean="0">
                <a:solidFill>
                  <a:srgbClr val="000000"/>
                </a:solidFill>
                <a:latin typeface="+mn-ea"/>
              </a:rPr>
              <a:t>프로젝트는 개인끼리 </a:t>
            </a:r>
            <a:r>
              <a:rPr lang="ko-KR" altLang="en-US" sz="1200" b="1" kern="0" dirty="0" err="1" smtClean="0">
                <a:solidFill>
                  <a:srgbClr val="000000"/>
                </a:solidFill>
                <a:latin typeface="+mn-ea"/>
              </a:rPr>
              <a:t>특정목표를</a:t>
            </a:r>
            <a:r>
              <a:rPr lang="ko-KR" altLang="en-US" sz="1200" b="1" kern="0" dirty="0" smtClean="0">
                <a:solidFill>
                  <a:srgbClr val="000000"/>
                </a:solidFill>
                <a:latin typeface="+mn-ea"/>
              </a:rPr>
              <a:t> 지니고 자율적으로 저장소를 만들어 협력</a:t>
            </a:r>
            <a:r>
              <a:rPr lang="en-US" altLang="ko-KR" sz="1200" b="1" kern="0" dirty="0" smtClean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1200" b="1" kern="0" dirty="0" smtClean="0">
                <a:solidFill>
                  <a:srgbClr val="000000"/>
                </a:solidFill>
                <a:latin typeface="+mn-ea"/>
              </a:rPr>
              <a:t>관리하는 경우를 의미함</a:t>
            </a:r>
            <a:endParaRPr lang="ko-KR" altLang="en-US" sz="1200" b="1" kern="0" dirty="0">
              <a:solidFill>
                <a:srgbClr val="000000"/>
              </a:solidFill>
              <a:latin typeface="+mn-ea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3448883"/>
              </p:ext>
            </p:extLst>
          </p:nvPr>
        </p:nvGraphicFramePr>
        <p:xfrm>
          <a:off x="372141" y="3896882"/>
          <a:ext cx="3652928" cy="2427005"/>
        </p:xfrm>
        <a:graphic>
          <a:graphicData uri="http://schemas.openxmlformats.org/drawingml/2006/table">
            <a:tbl>
              <a:tblPr/>
              <a:tblGrid>
                <a:gridCol w="3652928">
                  <a:extLst>
                    <a:ext uri="{9D8B030D-6E8A-4147-A177-3AD203B41FA5}">
                      <a16:colId xmlns:a16="http://schemas.microsoft.com/office/drawing/2014/main" val="2694253004"/>
                    </a:ext>
                  </a:extLst>
                </a:gridCol>
              </a:tblGrid>
              <a:tr h="2427005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코드</a:t>
                      </a:r>
                      <a:endParaRPr lang="en-US" altLang="ko-KR" sz="1400" b="1" kern="0" spc="0" dirty="0" smtClean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40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브랜치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수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파생 프로젝트 수</a:t>
                      </a: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3.</a:t>
                      </a:r>
                      <a:r>
                        <a:rPr lang="en-US" altLang="ko-KR" sz="1400" b="1" kern="0" spc="0" baseline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풀 </a:t>
                      </a:r>
                      <a:r>
                        <a:rPr lang="ko-KR" altLang="en-US" sz="140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리퀘스트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수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코드 병합 요구 수</a:t>
                      </a: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40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커밋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수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수정 </a:t>
                      </a:r>
                      <a:r>
                        <a:rPr lang="ko-KR" altLang="en-US" sz="140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요구수</a:t>
                      </a: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. 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스타 수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북마크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수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인기도</a:t>
                      </a: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6. </a:t>
                      </a:r>
                      <a:r>
                        <a:rPr lang="ko-KR" altLang="en-US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토픽</a:t>
                      </a: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1" kern="0" spc="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개발언어의</a:t>
                      </a:r>
                      <a:r>
                        <a:rPr lang="ko-KR" altLang="en-US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주제</a:t>
                      </a: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7. 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릴리스 정보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버전 정보</a:t>
                      </a: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8. 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기여자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1" kern="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공동개발자</a:t>
                      </a: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9. </a:t>
                      </a:r>
                      <a:r>
                        <a:rPr lang="ko-KR" altLang="en-US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작성 프로그래밍 언어 종류</a:t>
                      </a:r>
                      <a:endParaRPr lang="en-US" altLang="ko-KR" sz="1400" b="1" kern="0" spc="0" dirty="0" smtClean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10. 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readme 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정보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코드 개요 텍스트</a:t>
                      </a:r>
                      <a:r>
                        <a:rPr lang="en-US" altLang="ko-KR" sz="14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64770" marR="64770" marT="17907" marB="17907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2176830"/>
                  </a:ext>
                </a:extLst>
              </a:tr>
            </a:tbl>
          </a:graphicData>
        </a:graphic>
      </p:graphicFrame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10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888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_x159029648" descr="EMB00000e44169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254" y="3034696"/>
            <a:ext cx="4773043" cy="3236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414253" y="3142740"/>
            <a:ext cx="4773044" cy="31399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연구방법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II.1. </a:t>
            </a:r>
            <a:r>
              <a:rPr lang="ko-KR" altLang="en-US" dirty="0" err="1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깃허브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데이터 구조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244928" y="1520457"/>
            <a:ext cx="11606470" cy="493002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244929" y="1336859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err="1" smtClean="0">
                <a:solidFill>
                  <a:prstClr val="white"/>
                </a:solidFill>
              </a:rPr>
              <a:t>깃허브</a:t>
            </a:r>
            <a:r>
              <a:rPr lang="ko-KR" altLang="en-US" b="1" kern="0" dirty="0" smtClean="0">
                <a:solidFill>
                  <a:prstClr val="white"/>
                </a:solidFill>
              </a:rPr>
              <a:t> 데이터 구조 </a:t>
            </a:r>
            <a:r>
              <a:rPr lang="en-US" altLang="ko-KR" b="1" kern="0" dirty="0" smtClean="0">
                <a:solidFill>
                  <a:prstClr val="white"/>
                </a:solidFill>
              </a:rPr>
              <a:t>– API </a:t>
            </a:r>
            <a:r>
              <a:rPr lang="ko-KR" altLang="en-US" b="1" kern="0" dirty="0" smtClean="0">
                <a:solidFill>
                  <a:prstClr val="white"/>
                </a:solidFill>
              </a:rPr>
              <a:t>데이터</a:t>
            </a:r>
            <a:endParaRPr lang="ko-KR" altLang="en-US" b="1" kern="0" dirty="0">
              <a:solidFill>
                <a:prstClr val="white"/>
              </a:solidFill>
            </a:endParaRPr>
          </a:p>
        </p:txBody>
      </p:sp>
      <p:pic>
        <p:nvPicPr>
          <p:cNvPr id="10243" name="_x131696048" descr="EMB000096706ba7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839" y="1943564"/>
            <a:ext cx="5905500" cy="324802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오른쪽 화살표 5"/>
          <p:cNvSpPr/>
          <p:nvPr/>
        </p:nvSpPr>
        <p:spPr>
          <a:xfrm>
            <a:off x="3604439" y="4841901"/>
            <a:ext cx="776176" cy="3934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4321115"/>
              </p:ext>
            </p:extLst>
          </p:nvPr>
        </p:nvGraphicFramePr>
        <p:xfrm>
          <a:off x="6320170" y="5253937"/>
          <a:ext cx="5311850" cy="1079754"/>
        </p:xfrm>
        <a:graphic>
          <a:graphicData uri="http://schemas.openxmlformats.org/drawingml/2006/table">
            <a:tbl>
              <a:tblPr/>
              <a:tblGrid>
                <a:gridCol w="5311850">
                  <a:extLst>
                    <a:ext uri="{9D8B030D-6E8A-4147-A177-3AD203B41FA5}">
                      <a16:colId xmlns:a16="http://schemas.microsoft.com/office/drawing/2014/main" val="1438626614"/>
                    </a:ext>
                  </a:extLst>
                </a:gridCol>
              </a:tblGrid>
              <a:tr h="1017397">
                <a:tc>
                  <a:txBody>
                    <a:bodyPr/>
                    <a:lstStyle/>
                    <a:p>
                      <a:pPr marL="384810" marR="0" indent="-38481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400" b="1" kern="0" spc="0" dirty="0">
                          <a:solidFill>
                            <a:srgbClr val="C75252"/>
                          </a:solidFill>
                          <a:effectLst/>
                          <a:latin typeface="Times New Roman" panose="02020603050405020304" pitchFamily="18" charset="0"/>
                          <a:ea typeface="휴먼명조"/>
                        </a:rPr>
                        <a:t>“type”: “Organization”, # </a:t>
                      </a:r>
                      <a:r>
                        <a:rPr lang="ko-KR" altLang="en-US" sz="1400" b="1" kern="0" spc="0" dirty="0">
                          <a:solidFill>
                            <a:srgbClr val="C75252"/>
                          </a:solidFill>
                          <a:effectLst/>
                          <a:latin typeface="휴먼명조"/>
                          <a:ea typeface="휴먼명조"/>
                        </a:rPr>
                        <a:t>작성자가 조직인지 개인인지 여부 확인</a:t>
                      </a:r>
                      <a:endParaRPr lang="ko-KR" altLang="en-US" sz="1400" b="1" kern="0" spc="0" dirty="0">
                        <a:solidFill>
                          <a:srgbClr val="C75252"/>
                        </a:solidFill>
                        <a:effectLst/>
                        <a:latin typeface="휴먼명조"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C75252"/>
                          </a:solidFill>
                          <a:effectLst/>
                          <a:latin typeface="Times New Roman" panose="02020603050405020304" pitchFamily="18" charset="0"/>
                          <a:ea typeface="휴먼명조"/>
                        </a:rPr>
                        <a:t>“</a:t>
                      </a:r>
                      <a:r>
                        <a:rPr lang="en-US" sz="1400" b="1" kern="0" spc="0" dirty="0" err="1" smtClean="0">
                          <a:solidFill>
                            <a:srgbClr val="C75252"/>
                          </a:solidFill>
                          <a:effectLst/>
                          <a:latin typeface="Times New Roman" panose="02020603050405020304" pitchFamily="18" charset="0"/>
                          <a:ea typeface="휴먼명조"/>
                        </a:rPr>
                        <a:t>html_url</a:t>
                      </a:r>
                      <a:r>
                        <a:rPr lang="en-US" sz="1400" b="1" kern="0" spc="0" dirty="0">
                          <a:solidFill>
                            <a:srgbClr val="C75252"/>
                          </a:solidFill>
                          <a:effectLst/>
                          <a:latin typeface="Times New Roman" panose="02020603050405020304" pitchFamily="18" charset="0"/>
                          <a:ea typeface="휴먼명조"/>
                        </a:rPr>
                        <a:t>”: “https://github.com/</a:t>
                      </a:r>
                      <a:r>
                        <a:rPr lang="en-US" sz="1400" b="1" kern="0" spc="0" dirty="0" err="1">
                          <a:solidFill>
                            <a:srgbClr val="C75252"/>
                          </a:solidFill>
                          <a:effectLst/>
                          <a:latin typeface="Times New Roman" panose="02020603050405020304" pitchFamily="18" charset="0"/>
                          <a:ea typeface="휴먼명조"/>
                        </a:rPr>
                        <a:t>keras</a:t>
                      </a:r>
                      <a:r>
                        <a:rPr lang="en-US" sz="1400" b="1" kern="0" spc="0" dirty="0">
                          <a:solidFill>
                            <a:srgbClr val="C75252"/>
                          </a:solidFill>
                          <a:effectLst/>
                          <a:latin typeface="Times New Roman" panose="02020603050405020304" pitchFamily="18" charset="0"/>
                          <a:ea typeface="휴먼명조"/>
                        </a:rPr>
                        <a:t>-team/</a:t>
                      </a:r>
                      <a:r>
                        <a:rPr lang="en-US" sz="1400" b="1" kern="0" spc="0" dirty="0" err="1">
                          <a:solidFill>
                            <a:srgbClr val="C75252"/>
                          </a:solidFill>
                          <a:effectLst/>
                          <a:latin typeface="Times New Roman" panose="02020603050405020304" pitchFamily="18" charset="0"/>
                          <a:ea typeface="휴먼명조"/>
                        </a:rPr>
                        <a:t>keras</a:t>
                      </a:r>
                      <a:r>
                        <a:rPr lang="en-US" sz="1400" b="1" kern="0" spc="0" dirty="0">
                          <a:solidFill>
                            <a:srgbClr val="C75252"/>
                          </a:solidFill>
                          <a:effectLst/>
                          <a:latin typeface="Times New Roman" panose="02020603050405020304" pitchFamily="18" charset="0"/>
                          <a:ea typeface="휴먼명조"/>
                        </a:rPr>
                        <a:t>”, # URL</a:t>
                      </a:r>
                      <a:endParaRPr lang="en-US" sz="1400" b="1" kern="0" spc="0" dirty="0">
                        <a:solidFill>
                          <a:srgbClr val="C75252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sz="1400" b="1" kern="0" spc="0" dirty="0">
                          <a:solidFill>
                            <a:srgbClr val="C75252"/>
                          </a:solidFill>
                          <a:effectLst/>
                          <a:latin typeface="Times New Roman" panose="02020603050405020304" pitchFamily="18" charset="0"/>
                          <a:ea typeface="휴먼명조"/>
                        </a:rPr>
                        <a:t>“description”: “Deep Learning for humans”, # </a:t>
                      </a:r>
                      <a:r>
                        <a:rPr lang="ko-KR" altLang="en-US" sz="1400" b="1" kern="0" spc="0" dirty="0" smtClean="0">
                          <a:solidFill>
                            <a:srgbClr val="C75252"/>
                          </a:solidFill>
                          <a:effectLst/>
                          <a:latin typeface="휴먼명조"/>
                          <a:ea typeface="휴먼명조"/>
                        </a:rPr>
                        <a:t>저장소 설명</a:t>
                      </a:r>
                      <a:endParaRPr lang="en-US" altLang="ko-KR" sz="1400" b="1" kern="0" spc="0" dirty="0" smtClean="0">
                        <a:solidFill>
                          <a:srgbClr val="C75252"/>
                        </a:solidFill>
                        <a:effectLst/>
                        <a:latin typeface="휴먼명조"/>
                        <a:ea typeface="휴먼명조"/>
                      </a:endParaRPr>
                    </a:p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500"/>
                        </a:spcAft>
                      </a:pPr>
                      <a:r>
                        <a:rPr lang="en-US" altLang="ko-KR" sz="1400" b="1" kern="0" spc="0" dirty="0" smtClean="0">
                          <a:solidFill>
                            <a:srgbClr val="C75252"/>
                          </a:solidFill>
                          <a:effectLst/>
                          <a:latin typeface="Times New Roman" panose="02020603050405020304" pitchFamily="18" charset="0"/>
                          <a:ea typeface="휴먼명조"/>
                        </a:rPr>
                        <a:t>“created”: “20XX-XX-XX”, # </a:t>
                      </a:r>
                      <a:r>
                        <a:rPr lang="ko-KR" altLang="en-US" sz="1400" b="1" kern="0" spc="0" dirty="0" smtClean="0">
                          <a:solidFill>
                            <a:srgbClr val="C75252"/>
                          </a:solidFill>
                          <a:effectLst/>
                          <a:latin typeface="Times New Roman" panose="02020603050405020304" pitchFamily="18" charset="0"/>
                          <a:ea typeface="휴먼명조"/>
                        </a:rPr>
                        <a:t>저장소 개설 날짜</a:t>
                      </a:r>
                      <a:endParaRPr lang="ko-KR" altLang="en-US" sz="1400" b="1" kern="0" spc="0" dirty="0">
                        <a:solidFill>
                          <a:srgbClr val="C75252"/>
                        </a:solidFill>
                        <a:effectLst/>
                        <a:latin typeface="휴먼명조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1671546"/>
                  </a:ext>
                </a:extLst>
              </a:tr>
            </a:tbl>
          </a:graphicData>
        </a:graphic>
      </p:graphicFrame>
      <p:sp>
        <p:nvSpPr>
          <p:cNvPr id="25" name="직사각형 24"/>
          <p:cNvSpPr/>
          <p:nvPr/>
        </p:nvSpPr>
        <p:spPr>
          <a:xfrm>
            <a:off x="9024359" y="4297231"/>
            <a:ext cx="286115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fontAlgn="base" latinLnBrk="0">
              <a:spcAft>
                <a:spcPts val="500"/>
              </a:spcAft>
            </a:pPr>
            <a:r>
              <a:rPr lang="en-US" altLang="ko-KR" sz="1600" b="1" kern="0" spc="-100" dirty="0" smtClean="0">
                <a:solidFill>
                  <a:srgbClr val="000000"/>
                </a:solidFill>
                <a:latin typeface="휴먼명조"/>
                <a:ea typeface="휴먼명조"/>
              </a:rPr>
              <a:t>API</a:t>
            </a:r>
            <a:r>
              <a:rPr lang="ko-KR" altLang="en-US" sz="1600" b="1" kern="0" spc="-100" dirty="0">
                <a:solidFill>
                  <a:srgbClr val="000000"/>
                </a:solidFill>
                <a:latin typeface="휴먼명조"/>
                <a:ea typeface="휴먼명조"/>
              </a:rPr>
              <a:t>를 이용한 주요 정보의 형태는 </a:t>
            </a:r>
            <a:r>
              <a:rPr lang="en-US" altLang="ko-KR" sz="1600" b="1" kern="0" spc="-100" dirty="0" smtClean="0">
                <a:solidFill>
                  <a:srgbClr val="FF0000"/>
                </a:solidFill>
                <a:latin typeface="휴먼명조"/>
                <a:ea typeface="휴먼명조"/>
              </a:rPr>
              <a:t>key </a:t>
            </a:r>
            <a:r>
              <a:rPr lang="en-US" altLang="ko-KR" sz="1600" b="1" kern="0" spc="-100" dirty="0">
                <a:solidFill>
                  <a:srgbClr val="FF0000"/>
                </a:solidFill>
                <a:latin typeface="휴먼명조"/>
                <a:ea typeface="휴먼명조"/>
              </a:rPr>
              <a:t>: value</a:t>
            </a:r>
            <a:r>
              <a:rPr lang="ko-KR" altLang="en-US" sz="1600" b="1" kern="0" spc="-100" dirty="0">
                <a:solidFill>
                  <a:srgbClr val="FF0000"/>
                </a:solidFill>
                <a:latin typeface="휴먼명조"/>
                <a:ea typeface="휴먼명조"/>
              </a:rPr>
              <a:t>의 </a:t>
            </a:r>
            <a:r>
              <a:rPr lang="ko-KR" altLang="en-US" sz="1600" b="1" kern="0" spc="-100" dirty="0" smtClean="0">
                <a:solidFill>
                  <a:srgbClr val="FF0000"/>
                </a:solidFill>
                <a:latin typeface="휴먼명조"/>
                <a:ea typeface="휴먼명조"/>
              </a:rPr>
              <a:t>형태의 </a:t>
            </a:r>
            <a:r>
              <a:rPr lang="en-US" altLang="ko-KR" sz="1600" b="1" kern="0" spc="-100" dirty="0" smtClean="0">
                <a:solidFill>
                  <a:srgbClr val="FF0000"/>
                </a:solidFill>
                <a:latin typeface="휴먼명조"/>
                <a:ea typeface="휴먼명조"/>
              </a:rPr>
              <a:t>JSON</a:t>
            </a:r>
            <a:r>
              <a:rPr lang="ko-KR" altLang="en-US" sz="1600" b="1" kern="0" spc="-100" dirty="0" smtClean="0">
                <a:solidFill>
                  <a:srgbClr val="FF0000"/>
                </a:solidFill>
                <a:latin typeface="휴먼명조"/>
                <a:ea typeface="휴먼명조"/>
              </a:rPr>
              <a:t> </a:t>
            </a:r>
            <a:r>
              <a:rPr lang="ko-KR" altLang="en-US" sz="1600" b="1" kern="0" spc="-100" dirty="0">
                <a:solidFill>
                  <a:srgbClr val="FF0000"/>
                </a:solidFill>
                <a:latin typeface="휴먼명조"/>
                <a:ea typeface="휴먼명조"/>
              </a:rPr>
              <a:t>정보</a:t>
            </a:r>
            <a:r>
              <a:rPr lang="ko-KR" altLang="en-US" sz="1600" b="1" kern="0" spc="-100" dirty="0">
                <a:solidFill>
                  <a:srgbClr val="000000"/>
                </a:solidFill>
                <a:latin typeface="휴먼명조"/>
                <a:ea typeface="휴먼명조"/>
              </a:rPr>
              <a:t>를 </a:t>
            </a:r>
            <a:r>
              <a:rPr lang="ko-KR" altLang="en-US" sz="1600" b="1" kern="0" spc="-100" dirty="0" smtClean="0">
                <a:solidFill>
                  <a:srgbClr val="000000"/>
                </a:solidFill>
                <a:latin typeface="휴먼명조"/>
                <a:ea typeface="휴먼명조"/>
              </a:rPr>
              <a:t>나타내고</a:t>
            </a:r>
            <a:r>
              <a:rPr lang="en-US" altLang="ko-KR" sz="1600" b="1" kern="0" spc="-100" dirty="0" smtClean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ko-KR" altLang="en-US" sz="1600" b="1" kern="0" spc="-100" dirty="0" smtClean="0">
                <a:solidFill>
                  <a:srgbClr val="000000"/>
                </a:solidFill>
                <a:latin typeface="휴먼명조"/>
                <a:ea typeface="휴먼명조"/>
              </a:rPr>
              <a:t>있음</a:t>
            </a:r>
            <a:endParaRPr lang="ko-KR" altLang="en-US" sz="1600" b="1" kern="0" spc="-100" dirty="0">
              <a:solidFill>
                <a:srgbClr val="000000"/>
              </a:solidFill>
              <a:latin typeface="휴먼명조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414668" y="1816299"/>
            <a:ext cx="396594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>
              <a:spcAft>
                <a:spcPts val="500"/>
              </a:spcAft>
            </a:pPr>
            <a:r>
              <a:rPr lang="ko-KR" altLang="en-US" sz="1600" b="1" kern="0" spc="-100" dirty="0" smtClean="0">
                <a:solidFill>
                  <a:srgbClr val="000000"/>
                </a:solidFill>
                <a:latin typeface="휴먼명조"/>
                <a:ea typeface="휴먼명조"/>
              </a:rPr>
              <a:t>깃허브에서는 저장소들의 </a:t>
            </a:r>
            <a:r>
              <a:rPr lang="ko-KR" altLang="en-US" sz="1600" b="1" kern="0" spc="-100" dirty="0">
                <a:solidFill>
                  <a:srgbClr val="000000"/>
                </a:solidFill>
                <a:latin typeface="휴먼명조"/>
                <a:ea typeface="휴먼명조"/>
              </a:rPr>
              <a:t>정보를 확인할 수 있는 </a:t>
            </a:r>
            <a:r>
              <a:rPr lang="en-US" altLang="ko-KR" sz="1600" b="1" kern="0" spc="-100" dirty="0">
                <a:solidFill>
                  <a:srgbClr val="FF0000"/>
                </a:solidFill>
                <a:latin typeface="휴먼명조"/>
                <a:ea typeface="휴먼명조"/>
              </a:rPr>
              <a:t>API</a:t>
            </a:r>
            <a:r>
              <a:rPr lang="ko-KR" altLang="en-US" sz="1600" b="1" kern="0" spc="-100" dirty="0">
                <a:solidFill>
                  <a:srgbClr val="FF0000"/>
                </a:solidFill>
                <a:latin typeface="휴먼명조"/>
                <a:ea typeface="휴먼명조"/>
              </a:rPr>
              <a:t>를 기본으로 제공</a:t>
            </a:r>
            <a:r>
              <a:rPr lang="ko-KR" altLang="en-US" sz="1600" b="1" kern="0" spc="-100" dirty="0">
                <a:solidFill>
                  <a:srgbClr val="000000"/>
                </a:solidFill>
                <a:latin typeface="휴먼명조"/>
                <a:ea typeface="휴먼명조"/>
              </a:rPr>
              <a:t>하고 있으나</a:t>
            </a:r>
            <a:r>
              <a:rPr lang="en-US" altLang="ko-KR" sz="1600" b="1" kern="0" spc="-100" dirty="0">
                <a:solidFill>
                  <a:srgbClr val="000000"/>
                </a:solidFill>
                <a:latin typeface="휴먼명조"/>
                <a:ea typeface="휴먼명조"/>
              </a:rPr>
              <a:t>, </a:t>
            </a:r>
            <a:r>
              <a:rPr lang="ko-KR" altLang="en-US" sz="1600" b="1" kern="0" spc="-100" dirty="0">
                <a:solidFill>
                  <a:srgbClr val="000000"/>
                </a:solidFill>
                <a:latin typeface="휴먼명조"/>
                <a:ea typeface="휴먼명조"/>
              </a:rPr>
              <a:t>데이터베이스의 필드로 정제하기 위해서는 </a:t>
            </a:r>
            <a:r>
              <a:rPr lang="ko-KR" altLang="en-US" sz="1600" b="1" kern="0" spc="-100" dirty="0" err="1">
                <a:solidFill>
                  <a:srgbClr val="FF0000"/>
                </a:solidFill>
                <a:latin typeface="휴먼명조"/>
                <a:ea typeface="휴먼명조"/>
              </a:rPr>
              <a:t>파싱과</a:t>
            </a:r>
            <a:r>
              <a:rPr lang="ko-KR" altLang="en-US" sz="1600" b="1" kern="0" spc="-100" dirty="0">
                <a:solidFill>
                  <a:srgbClr val="FF0000"/>
                </a:solidFill>
                <a:latin typeface="휴먼명조"/>
                <a:ea typeface="휴먼명조"/>
              </a:rPr>
              <a:t> </a:t>
            </a:r>
            <a:r>
              <a:rPr lang="ko-KR" altLang="en-US" sz="1600" b="1" kern="0" spc="-100" dirty="0" err="1">
                <a:solidFill>
                  <a:srgbClr val="FF0000"/>
                </a:solidFill>
                <a:latin typeface="휴먼명조"/>
                <a:ea typeface="휴먼명조"/>
              </a:rPr>
              <a:t>연산처리가</a:t>
            </a:r>
            <a:r>
              <a:rPr lang="ko-KR" altLang="en-US" sz="1600" b="1" kern="0" spc="-100" dirty="0">
                <a:solidFill>
                  <a:srgbClr val="FF0000"/>
                </a:solidFill>
                <a:latin typeface="휴먼명조"/>
                <a:ea typeface="휴먼명조"/>
              </a:rPr>
              <a:t> 부가적으로 </a:t>
            </a:r>
            <a:r>
              <a:rPr lang="ko-KR" altLang="en-US" sz="1600" b="1" kern="0" spc="-100" dirty="0" smtClean="0">
                <a:solidFill>
                  <a:srgbClr val="FF0000"/>
                </a:solidFill>
                <a:latin typeface="휴먼명조"/>
                <a:ea typeface="휴먼명조"/>
              </a:rPr>
              <a:t>필요</a:t>
            </a:r>
            <a:endParaRPr lang="ko-KR" altLang="en-US" sz="1600" b="1" kern="0" spc="-100" dirty="0">
              <a:solidFill>
                <a:srgbClr val="000000"/>
              </a:solidFill>
              <a:latin typeface="휴먼명조"/>
              <a:ea typeface="휴먼명조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11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288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 smtClean="0"/>
              <a:t>II. </a:t>
            </a:r>
            <a:r>
              <a:rPr lang="ko-KR" altLang="en-US" sz="2000" dirty="0" smtClean="0"/>
              <a:t>연구방법 </a:t>
            </a:r>
            <a:r>
              <a:rPr lang="en-US" altLang="ko-KR" sz="2000" dirty="0" smtClean="0"/>
              <a:t>&gt;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II.2. </a:t>
            </a:r>
            <a:r>
              <a:rPr lang="ko-KR" altLang="en-US" dirty="0" err="1" smtClean="0"/>
              <a:t>분석절차</a:t>
            </a:r>
            <a:r>
              <a:rPr lang="ko-KR" altLang="en-US" dirty="0"/>
              <a:t> </a:t>
            </a:r>
            <a:r>
              <a:rPr lang="ko-KR" altLang="en-US" dirty="0" smtClean="0"/>
              <a:t>및 방법</a:t>
            </a:r>
            <a:endParaRPr lang="ko-KR" altLang="en-US" dirty="0"/>
          </a:p>
        </p:txBody>
      </p:sp>
      <p:sp>
        <p:nvSpPr>
          <p:cNvPr id="8" name="순서도: 자기 디스크 7"/>
          <p:cNvSpPr/>
          <p:nvPr/>
        </p:nvSpPr>
        <p:spPr>
          <a:xfrm>
            <a:off x="4455267" y="1953989"/>
            <a:ext cx="1974079" cy="854580"/>
          </a:xfrm>
          <a:prstGeom prst="flowChartMagneticDisk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en-US" altLang="ko-KR" sz="1400" b="1" smtClean="0">
                <a:solidFill>
                  <a:schemeClr val="tx1"/>
                </a:solidFill>
              </a:rPr>
              <a:t>GitHub</a:t>
            </a:r>
          </a:p>
          <a:p>
            <a:pPr algn="ctr" latinLnBrk="0"/>
            <a:r>
              <a:rPr lang="ko-KR" altLang="en-US" sz="1400" b="1" dirty="0" smtClean="0">
                <a:solidFill>
                  <a:schemeClr val="tx1"/>
                </a:solidFill>
              </a:rPr>
              <a:t>저장소 수집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9" name="순서도: 자기 디스크 8"/>
          <p:cNvSpPr/>
          <p:nvPr/>
        </p:nvSpPr>
        <p:spPr>
          <a:xfrm>
            <a:off x="2113719" y="3158946"/>
            <a:ext cx="1974079" cy="854580"/>
          </a:xfrm>
          <a:prstGeom prst="flowChartMagneticDisk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ko-KR" altLang="en-US" sz="1400" b="1" dirty="0" err="1" smtClean="0">
                <a:solidFill>
                  <a:schemeClr val="tx1"/>
                </a:solidFill>
              </a:rPr>
              <a:t>깃허브</a:t>
            </a:r>
            <a:endParaRPr lang="en-US" altLang="ko-KR" sz="1400" b="1" dirty="0" smtClean="0">
              <a:solidFill>
                <a:schemeClr val="tx1"/>
              </a:solidFill>
            </a:endParaRPr>
          </a:p>
          <a:p>
            <a:pPr algn="ctr" latinLnBrk="0"/>
            <a:r>
              <a:rPr lang="ko-KR" altLang="en-US" sz="1400" b="1" dirty="0" smtClean="0">
                <a:solidFill>
                  <a:schemeClr val="tx1"/>
                </a:solidFill>
              </a:rPr>
              <a:t>주요 저장소 추출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0" name="순서도: 자기 디스크 9"/>
          <p:cNvSpPr/>
          <p:nvPr/>
        </p:nvSpPr>
        <p:spPr>
          <a:xfrm>
            <a:off x="4455267" y="3158946"/>
            <a:ext cx="1974079" cy="854580"/>
          </a:xfrm>
          <a:prstGeom prst="flowChartMagneticDisk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ko-KR" altLang="en-US" sz="1400" b="1" dirty="0" err="1" smtClean="0">
                <a:solidFill>
                  <a:schemeClr val="tx1"/>
                </a:solidFill>
              </a:rPr>
              <a:t>빅테크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 기업 </a:t>
            </a:r>
            <a:r>
              <a:rPr lang="ko-KR" altLang="en-US" sz="1400" b="1" dirty="0" err="1" smtClean="0">
                <a:solidFill>
                  <a:schemeClr val="tx1"/>
                </a:solidFill>
              </a:rPr>
              <a:t>깃허브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 저장소 추출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1" name="순서도: 자기 디스크 10"/>
          <p:cNvSpPr/>
          <p:nvPr/>
        </p:nvSpPr>
        <p:spPr>
          <a:xfrm>
            <a:off x="6899364" y="3158946"/>
            <a:ext cx="1974079" cy="854580"/>
          </a:xfrm>
          <a:prstGeom prst="flowChartMagneticDisk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ko-KR" altLang="en-US" sz="1400" b="1" dirty="0" smtClean="0">
                <a:solidFill>
                  <a:schemeClr val="tx1"/>
                </a:solidFill>
              </a:rPr>
              <a:t>미래 기술</a:t>
            </a:r>
            <a:endParaRPr lang="en-US" altLang="ko-KR" sz="1400" b="1" dirty="0" smtClean="0">
              <a:solidFill>
                <a:schemeClr val="tx1"/>
              </a:solidFill>
            </a:endParaRPr>
          </a:p>
          <a:p>
            <a:pPr algn="ctr" latinLnBrk="0"/>
            <a:r>
              <a:rPr lang="ko-KR" altLang="en-US" sz="1400" b="1" dirty="0" err="1" smtClean="0">
                <a:solidFill>
                  <a:schemeClr val="tx1"/>
                </a:solidFill>
              </a:rPr>
              <a:t>깃허브</a:t>
            </a:r>
            <a:r>
              <a:rPr lang="ko-KR" altLang="en-US" sz="1400" b="1" dirty="0" smtClean="0">
                <a:solidFill>
                  <a:schemeClr val="tx1"/>
                </a:solidFill>
              </a:rPr>
              <a:t> 저장소 추출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cxnSp>
        <p:nvCxnSpPr>
          <p:cNvPr id="12" name="꺾인 연결선 11"/>
          <p:cNvCxnSpPr>
            <a:stCxn id="8" idx="3"/>
            <a:endCxn id="9" idx="1"/>
          </p:cNvCxnSpPr>
          <p:nvPr/>
        </p:nvCxnSpPr>
        <p:spPr>
          <a:xfrm rot="5400000">
            <a:off x="4096345" y="1812983"/>
            <a:ext cx="350377" cy="2341548"/>
          </a:xfrm>
          <a:prstGeom prst="bentConnector3">
            <a:avLst/>
          </a:prstGeom>
          <a:ln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꺾인 연결선 12"/>
          <p:cNvCxnSpPr>
            <a:stCxn id="8" idx="3"/>
            <a:endCxn id="11" idx="1"/>
          </p:cNvCxnSpPr>
          <p:nvPr/>
        </p:nvCxnSpPr>
        <p:spPr>
          <a:xfrm rot="16200000" flipH="1">
            <a:off x="6489167" y="1761708"/>
            <a:ext cx="350377" cy="2444097"/>
          </a:xfrm>
          <a:prstGeom prst="bentConnector3">
            <a:avLst/>
          </a:prstGeom>
          <a:ln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>
            <a:stCxn id="8" idx="3"/>
            <a:endCxn id="10" idx="1"/>
          </p:cNvCxnSpPr>
          <p:nvPr/>
        </p:nvCxnSpPr>
        <p:spPr>
          <a:xfrm>
            <a:off x="5442307" y="2808569"/>
            <a:ext cx="0" cy="350377"/>
          </a:xfrm>
          <a:prstGeom prst="line">
            <a:avLst/>
          </a:prstGeom>
          <a:ln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직사각형 14"/>
          <p:cNvSpPr/>
          <p:nvPr/>
        </p:nvSpPr>
        <p:spPr>
          <a:xfrm>
            <a:off x="3341406" y="4449362"/>
            <a:ext cx="1999716" cy="70930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ko-KR" altLang="en-US" sz="1400" b="1" dirty="0" smtClean="0">
                <a:solidFill>
                  <a:schemeClr val="tx1"/>
                </a:solidFill>
              </a:rPr>
              <a:t>항목 기반 </a:t>
            </a:r>
            <a:endParaRPr lang="en-US" altLang="ko-KR" sz="1400" b="1" dirty="0" smtClean="0">
              <a:solidFill>
                <a:schemeClr val="tx1"/>
              </a:solidFill>
            </a:endParaRPr>
          </a:p>
          <a:p>
            <a:pPr algn="ctr" latinLnBrk="0"/>
            <a:r>
              <a:rPr lang="ko-KR" altLang="en-US" sz="1400" b="1" dirty="0" smtClean="0">
                <a:solidFill>
                  <a:schemeClr val="tx1"/>
                </a:solidFill>
              </a:rPr>
              <a:t>저장소 현황 분석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5725682" y="4449362"/>
            <a:ext cx="1999716" cy="70930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ko-KR" altLang="en-US" sz="1400" b="1" dirty="0" smtClean="0">
                <a:solidFill>
                  <a:schemeClr val="tx1"/>
                </a:solidFill>
              </a:rPr>
              <a:t>토픽 기반</a:t>
            </a:r>
            <a:endParaRPr lang="en-US" altLang="ko-KR" sz="1400" b="1" dirty="0" smtClean="0">
              <a:solidFill>
                <a:schemeClr val="tx1"/>
              </a:solidFill>
            </a:endParaRPr>
          </a:p>
          <a:p>
            <a:pPr algn="ctr" latinLnBrk="0"/>
            <a:r>
              <a:rPr lang="ko-KR" altLang="en-US" sz="1400" b="1" dirty="0" smtClean="0">
                <a:solidFill>
                  <a:schemeClr val="tx1"/>
                </a:solidFill>
              </a:rPr>
              <a:t>기술 유형 분석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cxnSp>
        <p:nvCxnSpPr>
          <p:cNvPr id="17" name="꺾인 연결선 16"/>
          <p:cNvCxnSpPr>
            <a:stCxn id="9" idx="3"/>
            <a:endCxn id="15" idx="0"/>
          </p:cNvCxnSpPr>
          <p:nvPr/>
        </p:nvCxnSpPr>
        <p:spPr>
          <a:xfrm rot="16200000" flipH="1">
            <a:off x="3503093" y="3611191"/>
            <a:ext cx="435836" cy="1240505"/>
          </a:xfrm>
          <a:prstGeom prst="bentConnector3">
            <a:avLst>
              <a:gd name="adj1" fmla="val 50000"/>
            </a:avLst>
          </a:prstGeom>
          <a:ln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꺾인 연결선 17"/>
          <p:cNvCxnSpPr>
            <a:stCxn id="11" idx="3"/>
            <a:endCxn id="16" idx="0"/>
          </p:cNvCxnSpPr>
          <p:nvPr/>
        </p:nvCxnSpPr>
        <p:spPr>
          <a:xfrm rot="5400000">
            <a:off x="7088054" y="3651012"/>
            <a:ext cx="435836" cy="1160864"/>
          </a:xfrm>
          <a:prstGeom prst="bentConnector3">
            <a:avLst/>
          </a:prstGeom>
          <a:ln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꺾인 연결선 19"/>
          <p:cNvCxnSpPr>
            <a:stCxn id="10" idx="3"/>
            <a:endCxn id="15" idx="0"/>
          </p:cNvCxnSpPr>
          <p:nvPr/>
        </p:nvCxnSpPr>
        <p:spPr>
          <a:xfrm rot="5400000">
            <a:off x="4673868" y="3680923"/>
            <a:ext cx="435836" cy="1101043"/>
          </a:xfrm>
          <a:prstGeom prst="bentConnector3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20"/>
          <p:cNvCxnSpPr>
            <a:stCxn id="10" idx="3"/>
            <a:endCxn id="16" idx="0"/>
          </p:cNvCxnSpPr>
          <p:nvPr/>
        </p:nvCxnSpPr>
        <p:spPr>
          <a:xfrm rot="16200000" flipH="1">
            <a:off x="5866005" y="3589827"/>
            <a:ext cx="435836" cy="1283233"/>
          </a:xfrm>
          <a:prstGeom prst="bentConnector3">
            <a:avLst/>
          </a:prstGeom>
          <a:ln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4519301" y="5594499"/>
            <a:ext cx="1999716" cy="70930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ko-KR" altLang="en-US" sz="1400" b="1" dirty="0" smtClean="0">
                <a:solidFill>
                  <a:schemeClr val="tx1"/>
                </a:solidFill>
              </a:rPr>
              <a:t>시사점 분석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cxnSp>
        <p:nvCxnSpPr>
          <p:cNvPr id="23" name="꺾인 연결선 22"/>
          <p:cNvCxnSpPr>
            <a:stCxn id="15" idx="2"/>
            <a:endCxn id="22" idx="0"/>
          </p:cNvCxnSpPr>
          <p:nvPr/>
        </p:nvCxnSpPr>
        <p:spPr>
          <a:xfrm rot="16200000" flipH="1">
            <a:off x="4712293" y="4787633"/>
            <a:ext cx="435836" cy="1177895"/>
          </a:xfrm>
          <a:prstGeom prst="bentConnector3">
            <a:avLst/>
          </a:prstGeom>
          <a:ln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23"/>
          <p:cNvCxnSpPr>
            <a:stCxn id="16" idx="2"/>
            <a:endCxn id="22" idx="0"/>
          </p:cNvCxnSpPr>
          <p:nvPr/>
        </p:nvCxnSpPr>
        <p:spPr>
          <a:xfrm rot="5400000">
            <a:off x="5904432" y="4773391"/>
            <a:ext cx="435836" cy="1206381"/>
          </a:xfrm>
          <a:prstGeom prst="bentConnector3">
            <a:avLst/>
          </a:prstGeom>
          <a:ln>
            <a:solidFill>
              <a:schemeClr val="accent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/>
          <p:nvPr/>
        </p:nvSpPr>
        <p:spPr>
          <a:xfrm>
            <a:off x="1956987" y="1851440"/>
            <a:ext cx="7306655" cy="2273181"/>
          </a:xfrm>
          <a:prstGeom prst="roundRect">
            <a:avLst>
              <a:gd name="adj" fmla="val 8772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 sz="1600" b="1"/>
          </a:p>
        </p:txBody>
      </p:sp>
      <p:sp>
        <p:nvSpPr>
          <p:cNvPr id="26" name="타원 25"/>
          <p:cNvSpPr/>
          <p:nvPr/>
        </p:nvSpPr>
        <p:spPr>
          <a:xfrm>
            <a:off x="9665295" y="2462463"/>
            <a:ext cx="2102265" cy="1044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데이터 수집 및 전처리</a:t>
            </a:r>
            <a:endParaRPr lang="en-US" altLang="ko-KR" sz="1600" dirty="0" smtClean="0"/>
          </a:p>
          <a:p>
            <a:pPr algn="ctr"/>
            <a:r>
              <a:rPr lang="en-US" altLang="ko-KR" sz="1600" dirty="0" smtClean="0"/>
              <a:t>Web crawling</a:t>
            </a:r>
            <a:endParaRPr lang="en-US" altLang="ko-KR" dirty="0" smtClean="0"/>
          </a:p>
          <a:p>
            <a:pPr algn="ctr"/>
            <a:r>
              <a:rPr lang="en-US" altLang="ko-KR" sz="1600" dirty="0" smtClean="0"/>
              <a:t>API parsing</a:t>
            </a:r>
            <a:endParaRPr lang="ko-KR" altLang="en-US" sz="1600" dirty="0"/>
          </a:p>
        </p:txBody>
      </p:sp>
      <p:cxnSp>
        <p:nvCxnSpPr>
          <p:cNvPr id="27" name="직선 화살표 연결선 26"/>
          <p:cNvCxnSpPr>
            <a:stCxn id="26" idx="2"/>
            <a:endCxn id="25" idx="3"/>
          </p:cNvCxnSpPr>
          <p:nvPr/>
        </p:nvCxnSpPr>
        <p:spPr>
          <a:xfrm flipH="1">
            <a:off x="9263642" y="2984463"/>
            <a:ext cx="401653" cy="3568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타원 27"/>
          <p:cNvSpPr/>
          <p:nvPr/>
        </p:nvSpPr>
        <p:spPr>
          <a:xfrm>
            <a:off x="8118503" y="4259942"/>
            <a:ext cx="2102265" cy="1044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군집화</a:t>
            </a:r>
            <a:endParaRPr lang="en-US" altLang="ko-KR" sz="1600" dirty="0" smtClean="0"/>
          </a:p>
          <a:p>
            <a:pPr algn="ctr"/>
            <a:r>
              <a:rPr lang="en-US" altLang="ko-KR" sz="1600" dirty="0" smtClean="0"/>
              <a:t>(DBSCAN, </a:t>
            </a:r>
          </a:p>
          <a:p>
            <a:pPr algn="ctr"/>
            <a:r>
              <a:rPr lang="en-US" altLang="ko-KR" sz="1600" dirty="0" smtClean="0"/>
              <a:t>K-means)</a:t>
            </a:r>
            <a:endParaRPr lang="ko-KR" altLang="en-US" sz="1600" dirty="0"/>
          </a:p>
        </p:txBody>
      </p:sp>
      <p:cxnSp>
        <p:nvCxnSpPr>
          <p:cNvPr id="29" name="직선 화살표 연결선 28"/>
          <p:cNvCxnSpPr>
            <a:stCxn id="28" idx="2"/>
          </p:cNvCxnSpPr>
          <p:nvPr/>
        </p:nvCxnSpPr>
        <p:spPr>
          <a:xfrm flipH="1">
            <a:off x="7716850" y="4781942"/>
            <a:ext cx="401653" cy="3568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/>
          <p:cNvSpPr/>
          <p:nvPr/>
        </p:nvSpPr>
        <p:spPr>
          <a:xfrm>
            <a:off x="807578" y="4285580"/>
            <a:ext cx="2102265" cy="1044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smtClean="0"/>
              <a:t>기술통계</a:t>
            </a:r>
            <a:endParaRPr lang="ko-KR" altLang="en-US" sz="1600" dirty="0"/>
          </a:p>
        </p:txBody>
      </p:sp>
      <p:cxnSp>
        <p:nvCxnSpPr>
          <p:cNvPr id="31" name="직선 화살표 연결선 30"/>
          <p:cNvCxnSpPr>
            <a:stCxn id="30" idx="6"/>
            <a:endCxn id="15" idx="1"/>
          </p:cNvCxnSpPr>
          <p:nvPr/>
        </p:nvCxnSpPr>
        <p:spPr>
          <a:xfrm flipV="1">
            <a:off x="2909843" y="4804013"/>
            <a:ext cx="431563" cy="3567"/>
          </a:xfrm>
          <a:prstGeom prst="straightConnector1">
            <a:avLst/>
          </a:prstGeom>
          <a:ln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분석절차</a:t>
            </a: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및 방법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12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981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 smtClean="0"/>
              <a:t>II. </a:t>
            </a:r>
            <a:r>
              <a:rPr lang="ko-KR" altLang="en-US" sz="2000" dirty="0" smtClean="0"/>
              <a:t>연구방법 </a:t>
            </a:r>
            <a:r>
              <a:rPr lang="en-US" altLang="ko-KR" sz="2000" dirty="0" smtClean="0"/>
              <a:t>&gt;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II.2. </a:t>
            </a:r>
            <a:r>
              <a:rPr lang="ko-KR" altLang="en-US" dirty="0" err="1" smtClean="0"/>
              <a:t>분석절차</a:t>
            </a:r>
            <a:r>
              <a:rPr lang="ko-KR" altLang="en-US" dirty="0"/>
              <a:t> </a:t>
            </a:r>
            <a:r>
              <a:rPr lang="ko-KR" altLang="en-US" dirty="0" smtClean="0"/>
              <a:t>및 방법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분석절차</a:t>
            </a: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및 방법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467118" y="2589376"/>
            <a:ext cx="3639862" cy="3700329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직사각형 34"/>
          <p:cNvSpPr/>
          <p:nvPr/>
        </p:nvSpPr>
        <p:spPr bwMode="auto">
          <a:xfrm>
            <a:off x="467118" y="1971736"/>
            <a:ext cx="3639862" cy="498885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smtClean="0">
                <a:solidFill>
                  <a:prstClr val="white"/>
                </a:solidFill>
              </a:rPr>
              <a:t>데이터</a:t>
            </a:r>
            <a:r>
              <a:rPr lang="en-US" altLang="ko-KR" b="1" kern="0" dirty="0" smtClean="0">
                <a:solidFill>
                  <a:prstClr val="white"/>
                </a:solidFill>
              </a:rPr>
              <a:t> </a:t>
            </a:r>
            <a:r>
              <a:rPr lang="ko-KR" altLang="en-US" b="1" kern="0" dirty="0" smtClean="0">
                <a:solidFill>
                  <a:prstClr val="white"/>
                </a:solidFill>
              </a:rPr>
              <a:t>수집 및 전처리</a:t>
            </a:r>
            <a:endParaRPr lang="ko-KR" altLang="en-US" b="1" kern="0" dirty="0">
              <a:solidFill>
                <a:prstClr val="white"/>
              </a:solidFill>
            </a:endParaRPr>
          </a:p>
        </p:txBody>
      </p:sp>
      <p:sp>
        <p:nvSpPr>
          <p:cNvPr id="36" name="직사각형 35"/>
          <p:cNvSpPr/>
          <p:nvPr/>
        </p:nvSpPr>
        <p:spPr bwMode="auto">
          <a:xfrm>
            <a:off x="4235813" y="2589376"/>
            <a:ext cx="3639862" cy="3700329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직사각형 36"/>
          <p:cNvSpPr/>
          <p:nvPr/>
        </p:nvSpPr>
        <p:spPr bwMode="auto">
          <a:xfrm>
            <a:off x="8004509" y="2589376"/>
            <a:ext cx="3639862" cy="3700329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8" name="직사각형 37"/>
          <p:cNvSpPr/>
          <p:nvPr/>
        </p:nvSpPr>
        <p:spPr bwMode="auto">
          <a:xfrm>
            <a:off x="4235813" y="1971736"/>
            <a:ext cx="3639862" cy="498885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err="1" smtClean="0">
                <a:solidFill>
                  <a:prstClr val="white"/>
                </a:solidFill>
              </a:rPr>
              <a:t>기술통계</a:t>
            </a:r>
            <a:endParaRPr lang="ko-KR" altLang="en-US" b="1" kern="0" dirty="0">
              <a:solidFill>
                <a:prstClr val="white"/>
              </a:solidFill>
            </a:endParaRPr>
          </a:p>
        </p:txBody>
      </p:sp>
      <p:sp>
        <p:nvSpPr>
          <p:cNvPr id="39" name="직사각형 38"/>
          <p:cNvSpPr/>
          <p:nvPr/>
        </p:nvSpPr>
        <p:spPr bwMode="auto">
          <a:xfrm>
            <a:off x="8004508" y="1971736"/>
            <a:ext cx="3639862" cy="498885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smtClean="0">
                <a:solidFill>
                  <a:prstClr val="white"/>
                </a:solidFill>
              </a:rPr>
              <a:t>군집화</a:t>
            </a:r>
            <a:endParaRPr lang="ko-KR" altLang="en-US" b="1" kern="0" dirty="0">
              <a:solidFill>
                <a:prstClr val="white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89915" y="4065164"/>
            <a:ext cx="3438871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/>
            <a:r>
              <a:rPr lang="en-US" altLang="ko-KR" sz="1600" b="1" kern="0" dirty="0" smtClean="0">
                <a:solidFill>
                  <a:srgbClr val="000000"/>
                </a:solidFill>
                <a:latin typeface="+mn-ea"/>
              </a:rPr>
              <a:t>2. API 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+mn-ea"/>
              </a:rPr>
              <a:t>데이터 추출</a:t>
            </a:r>
            <a:endParaRPr lang="en-US" altLang="ko-KR" sz="1600" b="1" kern="0" dirty="0" smtClean="0">
              <a:solidFill>
                <a:srgbClr val="000000"/>
              </a:solidFill>
              <a:latin typeface="+mn-ea"/>
            </a:endParaRPr>
          </a:p>
          <a:p>
            <a:pPr marL="171450" indent="-171450" latinLnBrk="0">
              <a:buFont typeface="Arial" panose="020B0604020202020204" pitchFamily="34" charset="0"/>
              <a:buChar char="•"/>
            </a:pPr>
            <a:r>
              <a:rPr lang="en-US" altLang="ko-KR" sz="1400" b="1" kern="0" dirty="0" smtClean="0">
                <a:solidFill>
                  <a:srgbClr val="000000"/>
                </a:solidFill>
                <a:latin typeface="+mn-ea"/>
              </a:rPr>
              <a:t>API </a:t>
            </a:r>
            <a:r>
              <a:rPr lang="en-US" altLang="ko-KR" sz="1400" b="1" kern="0" dirty="0" err="1" smtClean="0">
                <a:solidFill>
                  <a:srgbClr val="000000"/>
                </a:solidFill>
                <a:latin typeface="+mn-ea"/>
              </a:rPr>
              <a:t>json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정보 추출</a:t>
            </a:r>
            <a:endParaRPr lang="en-US" altLang="ko-KR" sz="1400" b="1" kern="0" dirty="0" smtClean="0">
              <a:solidFill>
                <a:srgbClr val="000000"/>
              </a:solidFill>
              <a:latin typeface="+mn-ea"/>
            </a:endParaRPr>
          </a:p>
          <a:p>
            <a:pPr marL="171450" indent="-171450" latinLnBrk="0">
              <a:buFont typeface="Arial" panose="020B0604020202020204" pitchFamily="34" charset="0"/>
              <a:buChar char="•"/>
            </a:pPr>
            <a:r>
              <a:rPr lang="ko-KR" altLang="en-US" sz="1400" b="1" kern="0" dirty="0" err="1" smtClean="0">
                <a:solidFill>
                  <a:srgbClr val="000000"/>
                </a:solidFill>
                <a:latin typeface="+mn-ea"/>
              </a:rPr>
              <a:t>저장소별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 변수 수집 및 데이터베이스 구축</a:t>
            </a:r>
            <a:endParaRPr lang="ko-KR" altLang="en-US" sz="1100" b="1" kern="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589915" y="2721369"/>
            <a:ext cx="3438871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/>
            <a:r>
              <a:rPr lang="en-US" altLang="ko-KR" sz="1600" b="1" kern="0" dirty="0" smtClean="0">
                <a:solidFill>
                  <a:srgbClr val="000000"/>
                </a:solidFill>
                <a:latin typeface="+mn-ea"/>
              </a:rPr>
              <a:t>1. 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+mn-ea"/>
              </a:rPr>
              <a:t>웹 페이지 </a:t>
            </a:r>
            <a:r>
              <a:rPr lang="ko-KR" altLang="en-US" sz="1600" b="1" kern="0" dirty="0" err="1" smtClean="0">
                <a:solidFill>
                  <a:srgbClr val="000000"/>
                </a:solidFill>
                <a:latin typeface="+mn-ea"/>
              </a:rPr>
              <a:t>크롤링</a:t>
            </a:r>
            <a:endParaRPr lang="en-US" altLang="ko-KR" sz="1600" b="1" kern="0" dirty="0" smtClean="0">
              <a:solidFill>
                <a:srgbClr val="000000"/>
              </a:solidFill>
              <a:latin typeface="+mn-ea"/>
            </a:endParaRPr>
          </a:p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웹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페이지 게시 내용 수집</a:t>
            </a:r>
            <a:endParaRPr lang="en-US" altLang="ko-KR" sz="1400" b="1" kern="0" dirty="0" smtClean="0">
              <a:solidFill>
                <a:srgbClr val="000000"/>
              </a:solidFill>
              <a:latin typeface="+mn-ea"/>
            </a:endParaRPr>
          </a:p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동적 자료 수집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n-ea"/>
              </a:rPr>
              <a:t>(selenium)</a:t>
            </a:r>
          </a:p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데이터 전처리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n-ea"/>
              </a:rPr>
              <a:t>(</a:t>
            </a:r>
            <a:r>
              <a:rPr lang="en-US" altLang="ko-KR" sz="1400" b="1" kern="0" dirty="0" err="1" smtClean="0">
                <a:solidFill>
                  <a:srgbClr val="000000"/>
                </a:solidFill>
                <a:latin typeface="+mn-ea"/>
              </a:rPr>
              <a:t>beutifulsoup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n-ea"/>
              </a:rPr>
              <a:t>)</a:t>
            </a:r>
            <a:endParaRPr lang="en-US" altLang="ko-KR" sz="1400" b="1" kern="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4328727" y="2721369"/>
            <a:ext cx="343887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/>
            <a:r>
              <a:rPr lang="ko-KR" altLang="en-US" sz="1600" b="1" kern="0" dirty="0" smtClean="0">
                <a:solidFill>
                  <a:srgbClr val="000000"/>
                </a:solidFill>
                <a:latin typeface="+mn-ea"/>
              </a:rPr>
              <a:t>기술통계분석</a:t>
            </a:r>
            <a:endParaRPr lang="en-US" altLang="ko-KR" sz="1600" b="1" kern="0" dirty="0" smtClean="0">
              <a:solidFill>
                <a:srgbClr val="000000"/>
              </a:solidFill>
              <a:latin typeface="+mn-ea"/>
            </a:endParaRPr>
          </a:p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빈도 및 그래프 등 분석</a:t>
            </a:r>
            <a:endParaRPr lang="en-US" altLang="ko-KR" sz="1400" b="1" kern="0" dirty="0" smtClean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8110214" y="4505197"/>
            <a:ext cx="3438871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/>
            <a:r>
              <a:rPr lang="en-US" altLang="ko-KR" sz="1600" b="1" kern="0" dirty="0" smtClean="0">
                <a:solidFill>
                  <a:srgbClr val="000000"/>
                </a:solidFill>
                <a:latin typeface="+mn-ea"/>
              </a:rPr>
              <a:t>2. k-means clustering</a:t>
            </a:r>
          </a:p>
          <a:p>
            <a:pPr marL="171450" indent="-171450" latinLnBrk="0">
              <a:buFont typeface="Arial" panose="020B0604020202020204" pitchFamily="34" charset="0"/>
              <a:buChar char="•"/>
            </a:pP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거리 기반 </a:t>
            </a:r>
            <a:r>
              <a:rPr lang="ko-KR" altLang="en-US" sz="1400" b="1" kern="0" dirty="0" err="1" smtClean="0">
                <a:solidFill>
                  <a:srgbClr val="000000"/>
                </a:solidFill>
                <a:latin typeface="+mn-ea"/>
              </a:rPr>
              <a:t>클러스터링</a:t>
            </a:r>
            <a:endParaRPr lang="en-US" altLang="ko-KR" sz="1400" b="1" kern="0" dirty="0" smtClean="0">
              <a:solidFill>
                <a:srgbClr val="000000"/>
              </a:solidFill>
              <a:latin typeface="+mn-ea"/>
            </a:endParaRPr>
          </a:p>
          <a:p>
            <a:pPr marL="171450" indent="-171450" latinLnBrk="0">
              <a:buFont typeface="Arial" panose="020B0604020202020204" pitchFamily="34" charset="0"/>
              <a:buChar char="•"/>
            </a:pPr>
            <a:r>
              <a:rPr lang="ko-KR" altLang="en-US" sz="1400" b="1" kern="0" dirty="0" err="1" smtClean="0">
                <a:solidFill>
                  <a:srgbClr val="000000"/>
                </a:solidFill>
                <a:latin typeface="+mn-ea"/>
              </a:rPr>
              <a:t>클러스터링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 개수 개별 설정</a:t>
            </a:r>
            <a:endParaRPr lang="en-US" altLang="ko-KR" sz="1400" b="1" kern="0" dirty="0" smtClean="0">
              <a:solidFill>
                <a:srgbClr val="000000"/>
              </a:solidFill>
              <a:latin typeface="+mn-ea"/>
            </a:endParaRPr>
          </a:p>
          <a:p>
            <a:pPr marL="171450" indent="-171450" latinLnBrk="0">
              <a:buFont typeface="Arial" panose="020B0604020202020204" pitchFamily="34" charset="0"/>
              <a:buChar char="•"/>
            </a:pPr>
            <a:r>
              <a:rPr lang="ko-KR" altLang="en-US" sz="1400" b="1" kern="0" dirty="0" err="1" smtClean="0">
                <a:solidFill>
                  <a:srgbClr val="000000"/>
                </a:solidFill>
                <a:latin typeface="+mn-ea"/>
              </a:rPr>
              <a:t>클러스터링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 개수의 객관적 적합성 판단 어려우나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개수를 사용자가 선택할 수 있어 검토 용도로 용이함</a:t>
            </a:r>
            <a:endParaRPr lang="ko-KR" altLang="en-US" sz="1100" b="1" kern="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8110214" y="2721369"/>
            <a:ext cx="343887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/>
            <a:r>
              <a:rPr lang="en-US" altLang="ko-KR" sz="1600" b="1" kern="0" dirty="0" smtClean="0">
                <a:solidFill>
                  <a:srgbClr val="000000"/>
                </a:solidFill>
                <a:latin typeface="+mn-ea"/>
              </a:rPr>
              <a:t>1. DBSCAN</a:t>
            </a:r>
          </a:p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밀도 기반 </a:t>
            </a:r>
            <a:r>
              <a:rPr lang="ko-KR" altLang="en-US" sz="1400" b="1" kern="0" dirty="0" err="1" smtClean="0">
                <a:solidFill>
                  <a:srgbClr val="000000"/>
                </a:solidFill>
                <a:latin typeface="+mn-ea"/>
              </a:rPr>
              <a:t>클러스터링</a:t>
            </a:r>
            <a:endParaRPr lang="en-US" altLang="ko-KR" sz="1400" b="1" kern="0" dirty="0" smtClean="0">
              <a:solidFill>
                <a:srgbClr val="000000"/>
              </a:solidFill>
              <a:latin typeface="+mn-ea"/>
            </a:endParaRPr>
          </a:p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400" b="1" kern="0" dirty="0" err="1" smtClean="0">
                <a:solidFill>
                  <a:srgbClr val="000000"/>
                </a:solidFill>
                <a:latin typeface="+mn-ea"/>
              </a:rPr>
              <a:t>클러스터링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 개수 자동 추출</a:t>
            </a:r>
            <a:endParaRPr lang="en-US" altLang="ko-KR" sz="1400" b="1" kern="0" dirty="0" smtClean="0">
              <a:solidFill>
                <a:srgbClr val="000000"/>
              </a:solidFill>
              <a:latin typeface="+mn-ea"/>
            </a:endParaRPr>
          </a:p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적합한 </a:t>
            </a:r>
            <a:r>
              <a:rPr lang="ko-KR" altLang="en-US" sz="1400" b="1" kern="0" dirty="0" err="1" smtClean="0">
                <a:solidFill>
                  <a:srgbClr val="000000"/>
                </a:solidFill>
                <a:latin typeface="+mn-ea"/>
              </a:rPr>
              <a:t>클러스터링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 개수를 추출하여 객관성은 확보되나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개수가 많을 경우 사용자에게 해석의 어려움을 줄 수 있음</a:t>
            </a:r>
            <a:endParaRPr lang="en-US" altLang="ko-KR" sz="1400" b="1" kern="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13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4505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4452390"/>
            <a:ext cx="12192000" cy="2405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/>
          <p:cNvSpPr txBox="1">
            <a:spLocks/>
          </p:cNvSpPr>
          <p:nvPr/>
        </p:nvSpPr>
        <p:spPr>
          <a:xfrm>
            <a:off x="4825497" y="5000588"/>
            <a:ext cx="7366502" cy="1309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4400" b="1" dirty="0" smtClean="0">
                <a:ea typeface="문체부 돋음체" panose="020B0609000101010101" pitchFamily="49" charset="-127"/>
              </a:rPr>
              <a:t>III. </a:t>
            </a:r>
            <a:r>
              <a:rPr lang="ko-KR" altLang="en-US" sz="4400" b="1" dirty="0" smtClean="0">
                <a:ea typeface="문체부 돋음체" panose="020B0609000101010101" pitchFamily="49" charset="-127"/>
              </a:rPr>
              <a:t>연구결과</a:t>
            </a:r>
            <a:endParaRPr lang="ko-KR" altLang="en-US" sz="4400" b="1" dirty="0">
              <a:ea typeface="문체부 돋음체" panose="020B0609000101010101" pitchFamily="49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84219" y="4631256"/>
            <a:ext cx="72764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spc="-1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지능화 기술 생태계 분석을 위한 데이터 수집 및 가공</a:t>
            </a:r>
            <a:endParaRPr lang="ko-KR" altLang="en-US" sz="2400" spc="-1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Picture 6" descr="Data Management: What it is and why it matters | SAS KORE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8"/>
          <a:stretch/>
        </p:blipFill>
        <p:spPr bwMode="auto">
          <a:xfrm>
            <a:off x="222191" y="140689"/>
            <a:ext cx="6634144" cy="428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Erniesys Technologies Pvt Lt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729" y="91089"/>
            <a:ext cx="5719239" cy="433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4237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 smtClean="0"/>
              <a:t>III. </a:t>
            </a:r>
            <a:r>
              <a:rPr lang="ko-KR" altLang="en-US" sz="2000" dirty="0" smtClean="0"/>
              <a:t>연구결과 </a:t>
            </a:r>
            <a:r>
              <a:rPr lang="en-US" altLang="ko-KR" sz="2000" dirty="0" smtClean="0"/>
              <a:t>&gt;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III.1. </a:t>
            </a:r>
            <a:r>
              <a:rPr lang="ko-KR" altLang="en-US" dirty="0" err="1" smtClean="0"/>
              <a:t>깃허브</a:t>
            </a:r>
            <a:r>
              <a:rPr lang="ko-KR" altLang="en-US" dirty="0" smtClean="0"/>
              <a:t> 주요 저장소 분석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상위 인지도 저장소 확인 방법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444245" y="1806490"/>
            <a:ext cx="6895623" cy="4409923"/>
            <a:chOff x="137566" y="1504060"/>
            <a:chExt cx="7828909" cy="5006783"/>
          </a:xfrm>
        </p:grpSpPr>
        <p:pic>
          <p:nvPicPr>
            <p:cNvPr id="15" name="그림 14"/>
            <p:cNvPicPr>
              <a:picLocks noChangeAspect="1"/>
            </p:cNvPicPr>
            <p:nvPr/>
          </p:nvPicPr>
          <p:blipFill rotWithShape="1">
            <a:blip r:embed="rId2"/>
            <a:srcRect l="362" t="9622" r="22916"/>
            <a:stretch/>
          </p:blipFill>
          <p:spPr>
            <a:xfrm>
              <a:off x="244928" y="1583784"/>
              <a:ext cx="7721547" cy="4927059"/>
            </a:xfrm>
            <a:prstGeom prst="rect">
              <a:avLst/>
            </a:prstGeom>
          </p:spPr>
        </p:pic>
        <p:sp>
          <p:nvSpPr>
            <p:cNvPr id="16" name="직사각형 15"/>
            <p:cNvSpPr/>
            <p:nvPr/>
          </p:nvSpPr>
          <p:spPr>
            <a:xfrm>
              <a:off x="137566" y="1504060"/>
              <a:ext cx="1639960" cy="52129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화살표 연결선 16"/>
            <p:cNvCxnSpPr>
              <a:endCxn id="16" idx="2"/>
            </p:cNvCxnSpPr>
            <p:nvPr/>
          </p:nvCxnSpPr>
          <p:spPr>
            <a:xfrm flipH="1" flipV="1">
              <a:off x="957546" y="2025353"/>
              <a:ext cx="230320" cy="3247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666572" y="2350093"/>
              <a:ext cx="18715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Stars:&gt;10000</a:t>
              </a:r>
              <a:endParaRPr lang="ko-KR" altLang="en-US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434431" y="1806490"/>
            <a:ext cx="451153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ko-KR" sz="1600" b="1" dirty="0" smtClean="0">
                <a:solidFill>
                  <a:srgbClr val="FF0000"/>
                </a:solidFill>
              </a:rPr>
              <a:t>Star</a:t>
            </a:r>
            <a:r>
              <a:rPr lang="ko-KR" altLang="en-US" sz="1600" b="1" dirty="0" smtClean="0">
                <a:solidFill>
                  <a:srgbClr val="FF0000"/>
                </a:solidFill>
              </a:rPr>
              <a:t>를</a:t>
            </a:r>
            <a:r>
              <a:rPr lang="en-US" altLang="ko-KR" sz="16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1600" b="1" dirty="0" smtClean="0">
                <a:solidFill>
                  <a:srgbClr val="FF0000"/>
                </a:solidFill>
              </a:rPr>
              <a:t>많이 받은 상위 인지도 저장소들의 제목 및 토픽들 자동 추출</a:t>
            </a:r>
            <a:endParaRPr lang="en-US" altLang="ko-KR" sz="1600" b="1" dirty="0" smtClean="0">
              <a:solidFill>
                <a:srgbClr val="FF0000"/>
              </a:solidFill>
            </a:endParaRPr>
          </a:p>
          <a:p>
            <a:pPr latinLnBrk="0"/>
            <a:r>
              <a:rPr lang="en-US" altLang="ko-KR" sz="1600" b="1" dirty="0" smtClean="0">
                <a:solidFill>
                  <a:srgbClr val="FF0000"/>
                </a:solidFill>
              </a:rPr>
              <a:t>-&gt; </a:t>
            </a:r>
            <a:r>
              <a:rPr lang="ko-KR" altLang="en-US" sz="1600" b="1" dirty="0" smtClean="0">
                <a:solidFill>
                  <a:srgbClr val="FF0000"/>
                </a:solidFill>
              </a:rPr>
              <a:t>추후 비슷한 토픽을 가지고 있는 저장소 </a:t>
            </a:r>
            <a:r>
              <a:rPr lang="ko-KR" altLang="en-US" sz="1600" b="1" dirty="0" err="1" smtClean="0">
                <a:solidFill>
                  <a:srgbClr val="FF0000"/>
                </a:solidFill>
              </a:rPr>
              <a:t>클러스터링</a:t>
            </a:r>
            <a:r>
              <a:rPr lang="ko-KR" altLang="en-US" sz="1600" b="1" dirty="0" smtClean="0">
                <a:solidFill>
                  <a:srgbClr val="FF0000"/>
                </a:solidFill>
              </a:rPr>
              <a:t> 용도</a:t>
            </a:r>
            <a:endParaRPr lang="en-US" altLang="ko-KR" sz="1600" b="1" dirty="0" smtClean="0">
              <a:solidFill>
                <a:srgbClr val="FF0000"/>
              </a:solidFill>
            </a:endParaRPr>
          </a:p>
          <a:p>
            <a:pPr latinLnBrk="0"/>
            <a:r>
              <a:rPr lang="en-US" altLang="ko-KR" sz="1600" b="1" dirty="0" smtClean="0">
                <a:solidFill>
                  <a:srgbClr val="FF0000"/>
                </a:solidFill>
              </a:rPr>
              <a:t>-&gt; </a:t>
            </a:r>
            <a:r>
              <a:rPr lang="ko-KR" altLang="en-US" sz="1600" b="1" dirty="0" smtClean="0">
                <a:solidFill>
                  <a:srgbClr val="FF0000"/>
                </a:solidFill>
              </a:rPr>
              <a:t>저장소는 </a:t>
            </a:r>
            <a:r>
              <a:rPr lang="en-US" altLang="ko-KR" sz="1600" b="1" dirty="0" smtClean="0">
                <a:solidFill>
                  <a:srgbClr val="FF0000"/>
                </a:solidFill>
              </a:rPr>
              <a:t>500</a:t>
            </a:r>
            <a:r>
              <a:rPr lang="ko-KR" altLang="en-US" sz="1600" b="1" dirty="0" smtClean="0">
                <a:solidFill>
                  <a:srgbClr val="FF0000"/>
                </a:solidFill>
              </a:rPr>
              <a:t>개</a:t>
            </a:r>
            <a:r>
              <a:rPr lang="en-US" altLang="ko-KR" sz="1600" b="1" dirty="0" smtClean="0">
                <a:solidFill>
                  <a:srgbClr val="FF0000"/>
                </a:solidFill>
              </a:rPr>
              <a:t>(Star </a:t>
            </a:r>
            <a:r>
              <a:rPr lang="ko-KR" altLang="en-US" sz="1600" b="1" dirty="0" smtClean="0">
                <a:solidFill>
                  <a:srgbClr val="FF0000"/>
                </a:solidFill>
              </a:rPr>
              <a:t>수 </a:t>
            </a:r>
            <a:r>
              <a:rPr lang="en-US" altLang="ko-KR" sz="1600" b="1" dirty="0" smtClean="0">
                <a:solidFill>
                  <a:srgbClr val="FF0000"/>
                </a:solidFill>
              </a:rPr>
              <a:t>25,000</a:t>
            </a:r>
            <a:r>
              <a:rPr lang="ko-KR" altLang="en-US" sz="1600" b="1" dirty="0" smtClean="0">
                <a:solidFill>
                  <a:srgbClr val="FF0000"/>
                </a:solidFill>
              </a:rPr>
              <a:t>개 이상</a:t>
            </a:r>
            <a:r>
              <a:rPr lang="en-US" altLang="ko-KR" sz="1600" b="1" dirty="0" smtClean="0">
                <a:solidFill>
                  <a:srgbClr val="FF0000"/>
                </a:solidFill>
              </a:rPr>
              <a:t>)</a:t>
            </a:r>
            <a:r>
              <a:rPr lang="ko-KR" altLang="en-US" sz="1600" b="1" dirty="0" smtClean="0">
                <a:solidFill>
                  <a:srgbClr val="FF0000"/>
                </a:solidFill>
              </a:rPr>
              <a:t>를 확인용으로 분석하였음</a:t>
            </a:r>
            <a:endParaRPr lang="en-US" altLang="ko-KR" sz="1600" b="1" dirty="0" smtClean="0">
              <a:solidFill>
                <a:srgbClr val="FF0000"/>
              </a:solidFill>
            </a:endParaRPr>
          </a:p>
          <a:p>
            <a:pPr latinLnBrk="0"/>
            <a:r>
              <a:rPr lang="en-US" altLang="ko-KR" sz="1200" dirty="0" smtClean="0"/>
              <a:t>* 2.4</a:t>
            </a:r>
            <a:r>
              <a:rPr lang="ko-KR" altLang="en-US" sz="1200" dirty="0" err="1" smtClean="0"/>
              <a:t>억개로</a:t>
            </a:r>
            <a:r>
              <a:rPr lang="ko-KR" altLang="en-US" sz="1200" dirty="0" smtClean="0"/>
              <a:t> 알려진 총 </a:t>
            </a:r>
            <a:r>
              <a:rPr lang="ko-KR" altLang="en-US" sz="1200" dirty="0" err="1" smtClean="0"/>
              <a:t>깃허브</a:t>
            </a:r>
            <a:r>
              <a:rPr lang="ko-KR" altLang="en-US" sz="1200" dirty="0" smtClean="0"/>
              <a:t> 저장소 중 </a:t>
            </a:r>
            <a:r>
              <a:rPr lang="en-US" altLang="ko-KR" sz="1200" dirty="0" smtClean="0"/>
              <a:t>0.0002% </a:t>
            </a:r>
            <a:r>
              <a:rPr lang="ko-KR" altLang="en-US" sz="1200" dirty="0" smtClean="0"/>
              <a:t>정도</a:t>
            </a:r>
            <a:endParaRPr lang="en-US" altLang="ko-KR" sz="1200" dirty="0" smtClean="0"/>
          </a:p>
          <a:p>
            <a:pPr latinLnBrk="0"/>
            <a:r>
              <a:rPr lang="en-US" altLang="ko-KR" sz="1200" dirty="0" smtClean="0"/>
              <a:t>* </a:t>
            </a:r>
            <a:r>
              <a:rPr lang="ko-KR" altLang="en-US" sz="1200" dirty="0" smtClean="0"/>
              <a:t>검색된 저장소 안의 </a:t>
            </a:r>
            <a:r>
              <a:rPr lang="en-US" altLang="ko-KR" sz="1200" dirty="0" smtClean="0"/>
              <a:t>readme </a:t>
            </a:r>
            <a:r>
              <a:rPr lang="ko-KR" altLang="en-US" sz="1200" dirty="0" smtClean="0"/>
              <a:t>정보 자동 추출도 시도해봤으나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작성 수준과 콘텐츠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텍스트 또는 그림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동영상 등</a:t>
            </a:r>
            <a:r>
              <a:rPr lang="en-US" altLang="ko-KR" sz="1200" dirty="0" smtClean="0"/>
              <a:t>)</a:t>
            </a:r>
            <a:r>
              <a:rPr lang="ko-KR" altLang="en-US" sz="1200" dirty="0" smtClean="0"/>
              <a:t>가 달라 일괄 적용이 어려움</a:t>
            </a:r>
            <a:endParaRPr lang="ko-KR" altLang="en-US" sz="1200" dirty="0"/>
          </a:p>
        </p:txBody>
      </p:sp>
      <p:pic>
        <p:nvPicPr>
          <p:cNvPr id="2049" name="_x485109608" descr="EMB00000e44169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69"/>
          <a:stretch>
            <a:fillRect/>
          </a:stretch>
        </p:blipFill>
        <p:spPr bwMode="auto">
          <a:xfrm>
            <a:off x="7434431" y="4037306"/>
            <a:ext cx="4281853" cy="206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8507821" y="6139531"/>
            <a:ext cx="236475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/>
            <a:r>
              <a:rPr lang="en-US" altLang="ko-KR" sz="1200" dirty="0" smtClean="0"/>
              <a:t>&lt;</a:t>
            </a:r>
            <a:r>
              <a:rPr lang="ko-KR" altLang="en-US" sz="1200" dirty="0" smtClean="0"/>
              <a:t>스타 수에 따른 저장소 개수</a:t>
            </a:r>
            <a:r>
              <a:rPr lang="en-US" altLang="ko-KR" sz="1200" dirty="0" smtClean="0"/>
              <a:t>&gt;</a:t>
            </a:r>
            <a:endParaRPr lang="ko-KR" altLang="en-US" sz="120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15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99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 smtClean="0"/>
              <a:t>III. </a:t>
            </a:r>
            <a:r>
              <a:rPr lang="ko-KR" altLang="en-US" sz="2000" dirty="0" smtClean="0"/>
              <a:t>연구결과 </a:t>
            </a:r>
            <a:r>
              <a:rPr lang="en-US" altLang="ko-KR" sz="2000" dirty="0" smtClean="0"/>
              <a:t>&gt;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III.1. </a:t>
            </a:r>
            <a:r>
              <a:rPr lang="ko-KR" altLang="en-US" dirty="0" err="1" smtClean="0"/>
              <a:t>깃허브</a:t>
            </a:r>
            <a:r>
              <a:rPr lang="ko-KR" altLang="en-US" dirty="0" smtClean="0"/>
              <a:t> 주요 저장소 분석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상위 인지도 저장소</a:t>
            </a: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내용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69" y="1823964"/>
            <a:ext cx="4699317" cy="4465741"/>
          </a:xfrm>
          <a:prstGeom prst="rect">
            <a:avLst/>
          </a:prstGeom>
        </p:spPr>
      </p:pic>
      <p:pic>
        <p:nvPicPr>
          <p:cNvPr id="3074" name="_x483919800" descr="EMB00000e44169c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1" r="2432" b="575"/>
          <a:stretch>
            <a:fillRect/>
          </a:stretch>
        </p:blipFill>
        <p:spPr bwMode="auto">
          <a:xfrm>
            <a:off x="5168686" y="3964850"/>
            <a:ext cx="3856178" cy="210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/>
          <p:cNvSpPr/>
          <p:nvPr/>
        </p:nvSpPr>
        <p:spPr>
          <a:xfrm>
            <a:off x="7149040" y="6151205"/>
            <a:ext cx="237738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0"/>
            <a:r>
              <a:rPr lang="en-US" altLang="ko-KR" sz="1200" dirty="0" smtClean="0"/>
              <a:t>&lt;Front-end, Back-end </a:t>
            </a:r>
            <a:r>
              <a:rPr lang="ko-KR" altLang="en-US" sz="1200" dirty="0" smtClean="0"/>
              <a:t>웹 기술</a:t>
            </a:r>
            <a:r>
              <a:rPr lang="en-US" altLang="ko-KR" sz="1200" dirty="0" smtClean="0"/>
              <a:t>&gt;</a:t>
            </a:r>
            <a:endParaRPr lang="ko-KR" altLang="en-US" sz="1200" dirty="0"/>
          </a:p>
        </p:txBody>
      </p:sp>
      <p:pic>
        <p:nvPicPr>
          <p:cNvPr id="3076" name="_x485233088" descr="EMB00000e44169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1234" y="3763170"/>
            <a:ext cx="3690164" cy="2365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401652" y="1922804"/>
            <a:ext cx="4854012" cy="1598063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401652" y="3520867"/>
            <a:ext cx="4854012" cy="199117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401652" y="5426578"/>
            <a:ext cx="4854012" cy="497533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5560475" y="1906445"/>
            <a:ext cx="6164355" cy="12054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 latinLnBrk="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ko-KR" altLang="en-US" sz="1600" b="1" kern="0" spc="-100" dirty="0" smtClean="0">
                <a:solidFill>
                  <a:srgbClr val="000000"/>
                </a:solidFill>
                <a:latin typeface="휴먼명조"/>
                <a:ea typeface="휴먼명조"/>
              </a:rPr>
              <a:t>교육용 오픈소스 저장소 활용이 가장 높은 인지도를 나타냄</a:t>
            </a:r>
            <a:endParaRPr lang="en-US" altLang="ko-KR" sz="1600" b="1" kern="0" spc="-100" dirty="0" smtClean="0">
              <a:solidFill>
                <a:srgbClr val="000000"/>
              </a:solidFill>
              <a:latin typeface="휴먼명조"/>
              <a:ea typeface="휴먼명조"/>
            </a:endParaRPr>
          </a:p>
          <a:p>
            <a:pPr marL="285750" indent="-285750" fontAlgn="base" latinLnBrk="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US" altLang="ko-KR" sz="1600" b="1" kern="0" spc="-100" dirty="0" smtClean="0">
                <a:solidFill>
                  <a:srgbClr val="000000"/>
                </a:solidFill>
                <a:latin typeface="휴먼명조"/>
                <a:ea typeface="휴먼명조"/>
              </a:rPr>
              <a:t>Front-end, Back-end </a:t>
            </a:r>
            <a:r>
              <a:rPr lang="ko-KR" altLang="en-US" sz="1600" b="1" kern="0" spc="-100" dirty="0" smtClean="0">
                <a:solidFill>
                  <a:srgbClr val="000000"/>
                </a:solidFill>
                <a:latin typeface="휴먼명조"/>
                <a:ea typeface="휴먼명조"/>
              </a:rPr>
              <a:t>웹 기술 등 </a:t>
            </a:r>
            <a:r>
              <a:rPr lang="ko-KR" altLang="en-US" sz="1600" b="1" kern="0" spc="-100" dirty="0" err="1" smtClean="0">
                <a:solidFill>
                  <a:srgbClr val="000000"/>
                </a:solidFill>
                <a:latin typeface="휴먼명조"/>
                <a:ea typeface="휴먼명조"/>
              </a:rPr>
              <a:t>개발주기</a:t>
            </a:r>
            <a:r>
              <a:rPr lang="ko-KR" altLang="en-US" sz="1600" b="1" kern="0" spc="-100" dirty="0" smtClean="0">
                <a:solidFill>
                  <a:srgbClr val="000000"/>
                </a:solidFill>
                <a:latin typeface="휴먼명조"/>
                <a:ea typeface="휴먼명조"/>
              </a:rPr>
              <a:t> 상의 프레임워크 또는 패키지들이 개발되고 있음</a:t>
            </a:r>
            <a:endParaRPr lang="en-US" altLang="ko-KR" sz="1600" b="1" kern="0" spc="-100" dirty="0" smtClean="0">
              <a:solidFill>
                <a:srgbClr val="000000"/>
              </a:solidFill>
              <a:latin typeface="휴먼명조"/>
              <a:ea typeface="휴먼명조"/>
            </a:endParaRPr>
          </a:p>
          <a:p>
            <a:pPr marL="285750" indent="-285750" fontAlgn="base" latinLnBrk="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ko-KR" altLang="en-US" sz="1600" b="1" kern="0" spc="-100" dirty="0" smtClean="0">
                <a:solidFill>
                  <a:srgbClr val="000000"/>
                </a:solidFill>
                <a:latin typeface="휴먼명조"/>
                <a:ea typeface="휴먼명조"/>
              </a:rPr>
              <a:t>기계학습 관련 프레임워크도 상위 저장소에 포함</a:t>
            </a:r>
            <a:endParaRPr lang="ko-KR" altLang="en-US" sz="1600" b="1" kern="0" spc="-100" dirty="0">
              <a:solidFill>
                <a:srgbClr val="000000"/>
              </a:solidFill>
              <a:latin typeface="휴먼명조"/>
              <a:ea typeface="휴먼명조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16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121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 smtClean="0"/>
              <a:t>III. </a:t>
            </a:r>
            <a:r>
              <a:rPr lang="ko-KR" altLang="en-US" sz="2000" dirty="0" smtClean="0"/>
              <a:t>연구결과 </a:t>
            </a:r>
            <a:r>
              <a:rPr lang="en-US" altLang="ko-KR" sz="2000" dirty="0" smtClean="0"/>
              <a:t>&gt;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III.1. </a:t>
            </a:r>
            <a:r>
              <a:rPr lang="ko-KR" altLang="en-US" dirty="0" err="1" smtClean="0"/>
              <a:t>깃허브</a:t>
            </a:r>
            <a:r>
              <a:rPr lang="ko-KR" altLang="en-US" dirty="0" smtClean="0"/>
              <a:t> 주요 저장소 분석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상위 인지도 저장소</a:t>
            </a: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내용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내용 개체 틀 3"/>
          <p:cNvSpPr>
            <a:spLocks noGrp="1"/>
          </p:cNvSpPr>
          <p:nvPr>
            <p:ph idx="1"/>
          </p:nvPr>
        </p:nvSpPr>
        <p:spPr>
          <a:xfrm>
            <a:off x="350379" y="1828800"/>
            <a:ext cx="7050280" cy="4529271"/>
          </a:xfrm>
        </p:spPr>
        <p:txBody>
          <a:bodyPr>
            <a:normAutofit/>
          </a:bodyPr>
          <a:lstStyle/>
          <a:p>
            <a:pPr marL="358775" lvl="1" indent="-179388"/>
            <a:r>
              <a:rPr lang="ko-KR" altLang="en-US" sz="1600" dirty="0" smtClean="0"/>
              <a:t>총 </a:t>
            </a:r>
            <a:r>
              <a:rPr lang="en-US" altLang="ko-KR" sz="1600" dirty="0" smtClean="0"/>
              <a:t>500</a:t>
            </a:r>
            <a:r>
              <a:rPr lang="ko-KR" altLang="en-US" sz="1600" dirty="0" smtClean="0"/>
              <a:t>개 분석</a:t>
            </a:r>
            <a:endParaRPr lang="en-US" altLang="ko-KR" sz="1600" dirty="0" smtClean="0"/>
          </a:p>
          <a:p>
            <a:pPr marL="358775" lvl="1" indent="-179388"/>
            <a:r>
              <a:rPr lang="en-US" altLang="ko-KR" sz="1600" dirty="0" smtClean="0"/>
              <a:t>DBSCAN</a:t>
            </a:r>
            <a:r>
              <a:rPr lang="ko-KR" altLang="en-US" sz="1600" dirty="0" smtClean="0"/>
              <a:t>으로 총 </a:t>
            </a:r>
            <a:r>
              <a:rPr lang="en-US" altLang="ko-KR" sz="1600" dirty="0" smtClean="0"/>
              <a:t>23</a:t>
            </a:r>
            <a:r>
              <a:rPr lang="ko-KR" altLang="en-US" sz="1600" dirty="0" smtClean="0"/>
              <a:t>개 </a:t>
            </a:r>
            <a:r>
              <a:rPr lang="ko-KR" altLang="en-US" sz="1600" dirty="0" err="1" smtClean="0"/>
              <a:t>클러스터링</a:t>
            </a:r>
            <a:r>
              <a:rPr lang="en-US" altLang="ko-KR" sz="1600" dirty="0" smtClean="0"/>
              <a:t>(outlier</a:t>
            </a:r>
            <a:r>
              <a:rPr lang="ko-KR" altLang="en-US" sz="1600" dirty="0" smtClean="0"/>
              <a:t> 제거 총 </a:t>
            </a:r>
            <a:r>
              <a:rPr lang="en-US" altLang="ko-KR" sz="1600" dirty="0" smtClean="0"/>
              <a:t>483</a:t>
            </a:r>
            <a:r>
              <a:rPr lang="ko-KR" altLang="en-US" sz="1600" dirty="0" smtClean="0"/>
              <a:t>개</a:t>
            </a:r>
            <a:r>
              <a:rPr lang="en-US" altLang="ko-KR" sz="1600" dirty="0" smtClean="0"/>
              <a:t>)</a:t>
            </a:r>
          </a:p>
          <a:p>
            <a:pPr marL="358775" lvl="1" indent="-179388"/>
            <a:r>
              <a:rPr lang="ko-KR" altLang="en-US" sz="1600" dirty="0" smtClean="0"/>
              <a:t>대부분 기술 위주로 정리되어 있음</a:t>
            </a:r>
            <a:endParaRPr lang="en-US" altLang="ko-KR" sz="1600" dirty="0" smtClean="0"/>
          </a:p>
          <a:p>
            <a:pPr marL="538163" lvl="2" indent="-179388"/>
            <a:r>
              <a:rPr lang="ko-KR" altLang="en-US" sz="1400" dirty="0" err="1" smtClean="0"/>
              <a:t>프론트엔드</a:t>
            </a:r>
            <a:r>
              <a:rPr lang="en-US" altLang="ko-KR" sz="1400" dirty="0" smtClean="0"/>
              <a:t>(front-end)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vs. </a:t>
            </a:r>
            <a:r>
              <a:rPr lang="ko-KR" altLang="en-US" sz="1400" dirty="0" err="1" smtClean="0"/>
              <a:t>백엔드</a:t>
            </a:r>
            <a:r>
              <a:rPr lang="en-US" altLang="ko-KR" sz="1400" dirty="0" smtClean="0"/>
              <a:t>(back-end)</a:t>
            </a:r>
            <a:r>
              <a:rPr lang="ko-KR" altLang="en-US" sz="1400" dirty="0" smtClean="0"/>
              <a:t> 관련 오픈 소스</a:t>
            </a:r>
            <a:endParaRPr lang="en-US" altLang="ko-KR" sz="1400" dirty="0" smtClean="0"/>
          </a:p>
          <a:p>
            <a:pPr marL="717550" lvl="3" indent="-179388">
              <a:buFont typeface="Wingdings" panose="05000000000000000000" pitchFamily="2" charset="2"/>
              <a:buChar char="ü"/>
            </a:pPr>
            <a:r>
              <a:rPr lang="ko-KR" altLang="en-US" sz="1200" dirty="0" err="1" smtClean="0"/>
              <a:t>프론트엔드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사용자</a:t>
            </a:r>
            <a:r>
              <a:rPr lang="en-US" altLang="ko-KR" sz="1200" dirty="0" smtClean="0"/>
              <a:t>(user)</a:t>
            </a:r>
            <a:r>
              <a:rPr lang="ko-KR" altLang="en-US" sz="1200" dirty="0" smtClean="0"/>
              <a:t>에게 보여지는 인터페이스 전부</a:t>
            </a:r>
            <a:endParaRPr lang="en-US" altLang="ko-KR" sz="1200" dirty="0" smtClean="0"/>
          </a:p>
          <a:p>
            <a:pPr marL="896938" lvl="4" indent="-179388">
              <a:buFont typeface="Wingdings" panose="05000000000000000000" pitchFamily="2" charset="2"/>
              <a:buChar char="Ø"/>
            </a:pPr>
            <a:r>
              <a:rPr lang="ko-KR" altLang="en-US" sz="1200" dirty="0" smtClean="0"/>
              <a:t>클러스터 </a:t>
            </a:r>
            <a:r>
              <a:rPr lang="en-US" altLang="ko-KR" sz="1200" dirty="0" smtClean="0"/>
              <a:t>3: react, </a:t>
            </a:r>
            <a:r>
              <a:rPr lang="en-US" altLang="ko-KR" sz="1200" dirty="0" err="1" smtClean="0"/>
              <a:t>vue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관련 사용자 인터페이스 </a:t>
            </a:r>
            <a:r>
              <a:rPr lang="en-US" altLang="ko-KR" sz="1200" dirty="0" smtClean="0"/>
              <a:t>SW</a:t>
            </a:r>
            <a:r>
              <a:rPr lang="ko-KR" altLang="en-US" sz="1200" dirty="0" smtClean="0"/>
              <a:t> 저장소</a:t>
            </a:r>
            <a:endParaRPr lang="en-US" altLang="ko-KR" sz="1200" dirty="0" smtClean="0"/>
          </a:p>
          <a:p>
            <a:pPr marL="896938" lvl="4" indent="-179388">
              <a:buFont typeface="Wingdings" panose="05000000000000000000" pitchFamily="2" charset="2"/>
              <a:buChar char="Ø"/>
            </a:pPr>
            <a:r>
              <a:rPr lang="ko-KR" altLang="en-US" sz="1200" dirty="0" smtClean="0"/>
              <a:t>클러스터 </a:t>
            </a:r>
            <a:r>
              <a:rPr lang="en-US" altLang="ko-KR" sz="1200" dirty="0" smtClean="0"/>
              <a:t>11: </a:t>
            </a:r>
            <a:r>
              <a:rPr lang="en-US" altLang="ko-KR" sz="1200" dirty="0" err="1" smtClean="0"/>
              <a:t>redux</a:t>
            </a:r>
            <a:r>
              <a:rPr lang="en-US" altLang="ko-KR" sz="1200" dirty="0"/>
              <a:t> </a:t>
            </a:r>
            <a:r>
              <a:rPr lang="ko-KR" altLang="en-US" sz="1200" dirty="0" smtClean="0"/>
              <a:t>관련 </a:t>
            </a:r>
            <a:r>
              <a:rPr lang="ko-KR" altLang="en-US" sz="1200" dirty="0" err="1" smtClean="0"/>
              <a:t>상태기록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SW</a:t>
            </a:r>
            <a:r>
              <a:rPr lang="ko-KR" altLang="en-US" sz="1200" dirty="0" smtClean="0"/>
              <a:t> 저장소</a:t>
            </a:r>
            <a:endParaRPr lang="en-US" altLang="ko-KR" sz="1200" dirty="0" smtClean="0"/>
          </a:p>
          <a:p>
            <a:pPr marL="896938" lvl="4" indent="-179388">
              <a:buFont typeface="Wingdings" panose="05000000000000000000" pitchFamily="2" charset="2"/>
              <a:buChar char="Ø"/>
            </a:pPr>
            <a:r>
              <a:rPr lang="ko-KR" altLang="en-US" sz="1200" dirty="0" smtClean="0"/>
              <a:t>클러스터 </a:t>
            </a:r>
            <a:r>
              <a:rPr lang="en-US" altLang="ko-KR" sz="1200" dirty="0" smtClean="0"/>
              <a:t>17: CSS </a:t>
            </a:r>
            <a:r>
              <a:rPr lang="ko-KR" altLang="en-US" sz="1200" dirty="0" smtClean="0"/>
              <a:t>관련 </a:t>
            </a:r>
            <a:r>
              <a:rPr lang="ko-KR" altLang="en-US" sz="1200" dirty="0" err="1" smtClean="0"/>
              <a:t>웹페이지</a:t>
            </a:r>
            <a:r>
              <a:rPr lang="ko-KR" altLang="en-US" sz="1200" dirty="0" smtClean="0"/>
              <a:t> 작성 </a:t>
            </a:r>
            <a:r>
              <a:rPr lang="en-US" altLang="ko-KR" sz="1200" dirty="0" smtClean="0"/>
              <a:t>SW </a:t>
            </a:r>
            <a:r>
              <a:rPr lang="ko-KR" altLang="en-US" sz="1200" dirty="0" smtClean="0"/>
              <a:t>저장소</a:t>
            </a:r>
            <a:endParaRPr lang="en-US" altLang="ko-KR" sz="1200" dirty="0" smtClean="0"/>
          </a:p>
          <a:p>
            <a:pPr marL="717550" lvl="3" indent="-179388">
              <a:buFont typeface="Wingdings" panose="05000000000000000000" pitchFamily="2" charset="2"/>
              <a:buChar char="ü"/>
            </a:pPr>
            <a:r>
              <a:rPr lang="ko-KR" altLang="en-US" sz="1200" dirty="0" err="1" smtClean="0"/>
              <a:t>백엔드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: </a:t>
            </a:r>
            <a:r>
              <a:rPr lang="ko-KR" altLang="en-US" sz="1200" dirty="0" smtClean="0"/>
              <a:t>서버 및 데이터베이스 관련 기술</a:t>
            </a:r>
            <a:endParaRPr lang="en-US" altLang="ko-KR" sz="1200" dirty="0" smtClean="0"/>
          </a:p>
          <a:p>
            <a:pPr marL="896938" lvl="4" indent="-179388">
              <a:buFont typeface="Wingdings" panose="05000000000000000000" pitchFamily="2" charset="2"/>
              <a:buChar char="Ø"/>
            </a:pPr>
            <a:r>
              <a:rPr lang="ko-KR" altLang="en-US" sz="1200" dirty="0" smtClean="0"/>
              <a:t>클러스터 </a:t>
            </a:r>
            <a:r>
              <a:rPr lang="en-US" altLang="ko-KR" sz="1200" dirty="0" smtClean="0"/>
              <a:t>6: spring(</a:t>
            </a:r>
            <a:r>
              <a:rPr lang="ko-KR" altLang="en-US" sz="1200" dirty="0" err="1" smtClean="0"/>
              <a:t>기업급</a:t>
            </a:r>
            <a:r>
              <a:rPr lang="ko-KR" altLang="en-US" sz="1200" dirty="0" smtClean="0"/>
              <a:t> 동적 웹 페이지 오픈소스</a:t>
            </a:r>
            <a:r>
              <a:rPr lang="en-US" altLang="ko-KR" sz="1200" dirty="0" smtClean="0"/>
              <a:t>) </a:t>
            </a:r>
            <a:r>
              <a:rPr lang="ko-KR" altLang="en-US" sz="1200" dirty="0" smtClean="0"/>
              <a:t>기반</a:t>
            </a:r>
            <a:endParaRPr lang="en-US" altLang="ko-KR" sz="1200" dirty="0" smtClean="0"/>
          </a:p>
          <a:p>
            <a:pPr marL="896938" lvl="4" indent="-179388">
              <a:buFont typeface="Wingdings" panose="05000000000000000000" pitchFamily="2" charset="2"/>
              <a:buChar char="Ø"/>
            </a:pPr>
            <a:r>
              <a:rPr lang="ko-KR" altLang="en-US" sz="1200" dirty="0" smtClean="0"/>
              <a:t>클러스터 </a:t>
            </a:r>
            <a:r>
              <a:rPr lang="en-US" altLang="ko-KR" sz="1200" dirty="0" smtClean="0"/>
              <a:t>8: </a:t>
            </a:r>
            <a:r>
              <a:rPr lang="en-US" altLang="ko-KR" sz="1200" dirty="0" err="1" smtClean="0"/>
              <a:t>php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데이터베이스 기술</a:t>
            </a:r>
            <a:r>
              <a:rPr lang="en-US" altLang="ko-KR" sz="1200" dirty="0" smtClean="0"/>
              <a:t>(</a:t>
            </a:r>
            <a:r>
              <a:rPr lang="en-US" altLang="ko-KR" sz="1200" dirty="0" err="1"/>
              <a:t>laravel</a:t>
            </a:r>
            <a:r>
              <a:rPr lang="en-US" altLang="ko-KR" sz="1200" dirty="0"/>
              <a:t>)</a:t>
            </a:r>
            <a:endParaRPr lang="en-US" altLang="ko-KR" sz="1200" dirty="0" smtClean="0"/>
          </a:p>
          <a:p>
            <a:pPr marL="896938" lvl="4" indent="-179388">
              <a:buFont typeface="Wingdings" panose="05000000000000000000" pitchFamily="2" charset="2"/>
              <a:buChar char="Ø"/>
            </a:pPr>
            <a:r>
              <a:rPr lang="ko-KR" altLang="en-US" sz="1200" dirty="0" smtClean="0"/>
              <a:t>클러스터 </a:t>
            </a:r>
            <a:r>
              <a:rPr lang="en-US" altLang="ko-KR" sz="1200" dirty="0" smtClean="0"/>
              <a:t>22: </a:t>
            </a:r>
            <a:r>
              <a:rPr lang="ko-KR" altLang="en-US" sz="1200" dirty="0" smtClean="0"/>
              <a:t>페이스북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데이터베이스 관리 기술</a:t>
            </a:r>
            <a:endParaRPr lang="en-US" altLang="ko-KR" sz="1200" dirty="0" smtClean="0"/>
          </a:p>
          <a:p>
            <a:pPr marL="538163" lvl="2" indent="-179388"/>
            <a:r>
              <a:rPr lang="ko-KR" altLang="en-US" sz="1400" dirty="0" smtClean="0"/>
              <a:t>기계학습 알고리즘 관련 오픈소스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클러스터 </a:t>
            </a:r>
            <a:r>
              <a:rPr lang="en-US" altLang="ko-KR" sz="1400" dirty="0" smtClean="0"/>
              <a:t>2</a:t>
            </a:r>
          </a:p>
          <a:p>
            <a:pPr marL="538163" lvl="2" indent="-179388"/>
            <a:r>
              <a:rPr lang="ko-KR" altLang="en-US" sz="1400" dirty="0" smtClean="0"/>
              <a:t>애플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클러스터 </a:t>
            </a:r>
            <a:r>
              <a:rPr lang="en-US" altLang="ko-KR" sz="1400" dirty="0" smtClean="0"/>
              <a:t>12)</a:t>
            </a:r>
            <a:r>
              <a:rPr lang="ko-KR" altLang="en-US" sz="1400" dirty="0" smtClean="0"/>
              <a:t> 또는 리눅스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클러스터 </a:t>
            </a:r>
            <a:r>
              <a:rPr lang="en-US" altLang="ko-KR" sz="1400" dirty="0" smtClean="0"/>
              <a:t>5, </a:t>
            </a:r>
            <a:r>
              <a:rPr lang="ko-KR" altLang="en-US" sz="1400" dirty="0" smtClean="0"/>
              <a:t>클러스터 </a:t>
            </a:r>
            <a:r>
              <a:rPr lang="en-US" altLang="ko-KR" sz="1400" dirty="0" smtClean="0"/>
              <a:t>9) </a:t>
            </a:r>
            <a:r>
              <a:rPr lang="ko-KR" altLang="en-US" sz="1400" dirty="0" smtClean="0"/>
              <a:t>기반 오픈소스</a:t>
            </a:r>
            <a:endParaRPr lang="en-US" altLang="ko-KR" sz="1400" dirty="0" smtClean="0"/>
          </a:p>
          <a:p>
            <a:pPr marL="538163" lvl="2" indent="-179388"/>
            <a:r>
              <a:rPr lang="ko-KR" altLang="en-US" sz="1400" dirty="0" smtClean="0"/>
              <a:t>컨텐츠 기반 오픈소스</a:t>
            </a:r>
            <a:endParaRPr lang="en-US" altLang="ko-KR" sz="1400" dirty="0" smtClean="0"/>
          </a:p>
          <a:p>
            <a:pPr marL="717550" lvl="3" indent="-179388">
              <a:buFont typeface="Wingdings" panose="05000000000000000000" pitchFamily="2" charset="2"/>
              <a:buChar char="ü"/>
            </a:pPr>
            <a:r>
              <a:rPr lang="ko-KR" altLang="en-US" sz="1200" dirty="0" smtClean="0"/>
              <a:t>클러스터 </a:t>
            </a:r>
            <a:r>
              <a:rPr lang="en-US" altLang="ko-KR" sz="1200" dirty="0" smtClean="0"/>
              <a:t>4: </a:t>
            </a:r>
            <a:r>
              <a:rPr lang="en-US" altLang="ko-KR" sz="1200" dirty="0" err="1" smtClean="0"/>
              <a:t>wechat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기반</a:t>
            </a:r>
            <a:endParaRPr lang="en-US" altLang="ko-KR" sz="1200" dirty="0" smtClean="0"/>
          </a:p>
          <a:p>
            <a:pPr marL="717550" lvl="3" indent="-179388">
              <a:buFont typeface="Wingdings" panose="05000000000000000000" pitchFamily="2" charset="2"/>
              <a:buChar char="ü"/>
            </a:pPr>
            <a:r>
              <a:rPr lang="ko-KR" altLang="en-US" sz="1200" dirty="0" smtClean="0"/>
              <a:t>클러스터 </a:t>
            </a:r>
            <a:r>
              <a:rPr lang="en-US" altLang="ko-KR" sz="1200" dirty="0" smtClean="0"/>
              <a:t>20 (</a:t>
            </a:r>
            <a:r>
              <a:rPr lang="ko-KR" altLang="en-US" sz="1200" dirty="0" smtClean="0"/>
              <a:t>비디오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동영상</a:t>
            </a:r>
            <a:r>
              <a:rPr lang="en-US" altLang="ko-KR" sz="1200" dirty="0" smtClean="0"/>
              <a:t>), 7(</a:t>
            </a:r>
            <a:r>
              <a:rPr lang="ko-KR" altLang="en-US" sz="1200" dirty="0" smtClean="0"/>
              <a:t>게임</a:t>
            </a:r>
            <a:r>
              <a:rPr lang="en-US" altLang="ko-KR" sz="1200" dirty="0" smtClean="0"/>
              <a:t>)</a:t>
            </a:r>
          </a:p>
          <a:p>
            <a:pPr marL="717550" lvl="3" indent="-179388">
              <a:buFont typeface="Wingdings" panose="05000000000000000000" pitchFamily="2" charset="2"/>
              <a:buChar char="ü"/>
            </a:pPr>
            <a:r>
              <a:rPr lang="en-US" altLang="ko-KR" sz="1200" dirty="0" err="1" smtClean="0"/>
              <a:t>IoT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기술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클러스터 </a:t>
            </a:r>
            <a:r>
              <a:rPr lang="en-US" altLang="ko-KR" sz="1200" dirty="0" smtClean="0"/>
              <a:t>13), </a:t>
            </a:r>
            <a:r>
              <a:rPr lang="ko-KR" altLang="en-US" sz="1200" dirty="0" smtClean="0"/>
              <a:t>모바일 앱 기술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클러스터 </a:t>
            </a:r>
            <a:r>
              <a:rPr lang="en-US" altLang="ko-KR" sz="1200" dirty="0" smtClean="0"/>
              <a:t>23)</a:t>
            </a:r>
            <a:r>
              <a:rPr lang="ko-KR" altLang="en-US" sz="1200" dirty="0" smtClean="0"/>
              <a:t> 등</a:t>
            </a:r>
            <a:endParaRPr lang="en-US" altLang="ko-KR" sz="1200" dirty="0"/>
          </a:p>
        </p:txBody>
      </p:sp>
      <p:pic>
        <p:nvPicPr>
          <p:cNvPr id="15" name="Picture 2" descr="https://blog.kakaocdn.net/dn/dhERR8/btqCWb5uqYR/0deOYxHa98fLH5sWA3JykK/img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1125" y="2532886"/>
            <a:ext cx="3873709" cy="2611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17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828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III.1. </a:t>
            </a:r>
            <a:r>
              <a:rPr lang="ko-KR" altLang="en-US" sz="3200" dirty="0" err="1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깃허브</a:t>
            </a:r>
            <a:r>
              <a:rPr lang="ko-KR" altLang="en-US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주요 저장소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분석</a:t>
            </a:r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995625"/>
              </p:ext>
            </p:extLst>
          </p:nvPr>
        </p:nvGraphicFramePr>
        <p:xfrm>
          <a:off x="264919" y="1115541"/>
          <a:ext cx="11741923" cy="5467215"/>
        </p:xfrm>
        <a:graphic>
          <a:graphicData uri="http://schemas.openxmlformats.org/drawingml/2006/table">
            <a:tbl>
              <a:tblPr/>
              <a:tblGrid>
                <a:gridCol w="542069">
                  <a:extLst>
                    <a:ext uri="{9D8B030D-6E8A-4147-A177-3AD203B41FA5}">
                      <a16:colId xmlns:a16="http://schemas.microsoft.com/office/drawing/2014/main" val="2635843280"/>
                    </a:ext>
                  </a:extLst>
                </a:gridCol>
                <a:gridCol w="489612">
                  <a:extLst>
                    <a:ext uri="{9D8B030D-6E8A-4147-A177-3AD203B41FA5}">
                      <a16:colId xmlns:a16="http://schemas.microsoft.com/office/drawing/2014/main" val="1845593949"/>
                    </a:ext>
                  </a:extLst>
                </a:gridCol>
                <a:gridCol w="1739868">
                  <a:extLst>
                    <a:ext uri="{9D8B030D-6E8A-4147-A177-3AD203B41FA5}">
                      <a16:colId xmlns:a16="http://schemas.microsoft.com/office/drawing/2014/main" val="3764002826"/>
                    </a:ext>
                  </a:extLst>
                </a:gridCol>
                <a:gridCol w="8970374">
                  <a:extLst>
                    <a:ext uri="{9D8B030D-6E8A-4147-A177-3AD203B41FA5}">
                      <a16:colId xmlns:a16="http://schemas.microsoft.com/office/drawing/2014/main" val="401049328"/>
                    </a:ext>
                  </a:extLst>
                </a:gridCol>
              </a:tblGrid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군집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수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내용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주요 토픽</a:t>
                      </a:r>
                      <a:r>
                        <a:rPr lang="en-US" altLang="ko-KR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괄호 안의 숫자는 토픽 출현 횟수</a:t>
                      </a:r>
                      <a:r>
                        <a:rPr lang="en-US" altLang="ko-KR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4311195"/>
                  </a:ext>
                </a:extLst>
              </a:tr>
              <a:tr h="1996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213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Front-end/Back-end </a:t>
                      </a:r>
                      <a:r>
                        <a:rPr lang="ko-KR" alt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통합기술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('javascript', 71), ('interview', 54), ('awesome', 43), ('python', 43), ('sql', 40), ('web', 39), ('css', 38), ('nodejs', 35), ('data', 34), ('git', 30), ('algorithm', 29), ('html', 27), ('go', 25), ('android', 25), ('hacktoberfest', 21)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3087675"/>
                  </a:ext>
                </a:extLst>
              </a:tr>
              <a:tr h="23957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47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기계학습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('machinelearning', 45), ('deep-learning', 40), ('neural', 21), ('python', 20), ('nlp', 17), ('tensorflow', 14), ('search', 13), ('face-swap', 13), ('data', 9), ('pytorch', 9), ('distributed', 5), ('scikit-learn', 5), ('note', 5), ('java', 4), ('tutorial', 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7184944"/>
                  </a:ext>
                </a:extLst>
              </a:tr>
              <a:tr h="342778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34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Front-end </a:t>
                      </a:r>
                      <a:r>
                        <a:rPr lang="ko-KR" alt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중 사용자 인터페이스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('react', 47), ('vue', 42), ('ui', 20), ('javascript', 16), ('material', 10), ('web', 9), ('typescript', 6), ('awesome', 6), ('hacktoberfest', 5), ('flutter', 5), ('system', 4), ('admin', 4), ('components', 4), ('mobile', 4), ('css', 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7519841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31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위챗 기반 기술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('api', 33), ('wechat', 14), ('security', 10), ('rest', 8), ('cloud', 7), ('python', 6), ('swagger', 6), ('javascript', 5), ('web', 4), ('hacktoberfest', 3), ('nodejs', 3), ('react', 3), ('vue', 3), ('style', 3), ('macos', 3)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7584945"/>
                  </a:ext>
                </a:extLst>
              </a:tr>
              <a:tr h="23957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17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리눅스 기반 기술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('vim', 14), ('editor', 8), ('typescript', 4), ('text-editor', 4), ('wysiwyg', 4), ('javascript', 4), ('browser', 3), ('cross-platform', 3), ('c', 2), ('neovim', 2), ('nvim', 2), ('rich-text-editor', 2), ('vscode', 2), ('monaco-editor', 2), ('spacemacs', 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3592853"/>
                  </a:ext>
                </a:extLst>
              </a:tr>
              <a:tr h="1996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Back-end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기술</a:t>
                      </a:r>
                      <a:r>
                        <a:rPr lang="en-US" altLang="ko-KR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spring,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redis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('spring', 54), ('java', 6), ('distributed', 5), ('mybatis', 4), ('microservice', 4), ('alibaba', 4), ('docker', 3), ('redis', 3), ('swagger', 3), ('admin', 3), ('vue', 3), ('shiro', 3), ('dubbo', 3), ('framework', 2), ('mongodb', 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2165539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게임 기술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('game', 17), ('drag', 12), ('javascript', 4), ('sort', 3), ('ui', 2), ('html', 2), ('react', 2), ('reordering', 2), ('component', 2), ('open-source', 1), ('multi-platform', 1), ('godotengine', 1), ('godot', 1), ('gui', 1), ('tools',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7377021"/>
                  </a:ext>
                </a:extLst>
              </a:tr>
              <a:tr h="23957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Back-end </a:t>
                      </a: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기술</a:t>
                      </a:r>
                      <a:r>
                        <a:rPr lang="en-US" altLang="ko-KR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php)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('php', 22), ('framework', 3), ('laravel', 2), ('hacktoberfest', 2), ('awesome', 2), ('design', 2), ('symfony', 1), ('bundle', 1), ('symfony-bundle', 1), ('oop', 1), ('code-examples', 1), ('test', 1), ('hack', 1), ('hhvm', 1), ('hacklang',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4876868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리눅스 기반 기술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('docker', 27), ('containers', 2), ('orchestration', 2), ('awesome', 2), ('moby', 2), ('go', 1), ('cli', 1), ('inspector', 1), ('tui', 1), ('explorer', 1), ('social-network', 1), ('activity-stream', 1), ('microblog', 1), ('mastodon', 1), ('web',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7036994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분류불능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('hacktoberfest', 8), ('programming', 2), ('apollo', 1), ('nasa', 1), ('agc', 1), ('applications', 1), ('coding', 1), ('ideas', 1), ('links', 1), ('books', 1), ('cs', 1), ('sites', 1), ('dotnet', 1), ('aspnetcore', 1), ('productivity',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6017448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Front-end </a:t>
                      </a: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기술</a:t>
                      </a:r>
                      <a:r>
                        <a:rPr lang="en-US" altLang="ko-KR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redux)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('redux', 9), ('react', 5), ('redux-saga', 3), ('web', 2), ('javascript', 2), ('i18n', 1), ('style', 1), ('offline-first', 1), ('scaffolding', 1), ('immer', 1), ('middleware', 1), ('sagas', 1), ('effects', 1), ('immutable', 1), ('reducer',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9463975"/>
                  </a:ext>
                </a:extLst>
              </a:tr>
              <a:tr h="1996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애플 스위프트 기술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('swift', 30), ('ios', 11), ('awesome', 5), ('react', 5), ('detection', 3), ('xcode', 3), ('cocoapods', 3), ('carthage', 3), ('apple', 3), ('json', 3), ('animation', 3), ('request', 2), ('response', 2), ('list', 2), ('server', 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1025538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IoT </a:t>
                      </a: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기술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('automation', 11), ('iot', 4), ('python', 2), ('mqtt', 2), ('twitter', 2), ('monitoring', 2), ('zsh', 2), ('raspberry-pi', 1), ('internet-of-things', 1), ('asyncio', 1), ('hacktoberfest', 1), ('notifications', 1), ('agent', 1), ('rss', 1), ('scraper',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238478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분류불능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('open-source', 14), ('humans', 3), ('data', 1), ('aaron-swartz', 1), ('awesome', 1), ('android', 1), ('react', 1), ('javascript', 1), ('web', 1), ('document', 1), ('hacktoberfest', 1), ('ssh', 1), ('ansi', 1), ('stunnel', 1), ('tor',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951964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테스트 관련 저장소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('test', 31), ('nodejs', 4), ('javascript', 3), ('security', 2), ('hacking', 2), ('hacktoberfest', 2), ('mocha', 2), ('tdd', 2), ('react', 2), ('ava', 2), ('android', 1), ('awesome', 1), ('reverse-engineering', 1), ('bug-bounty', 1), ('fuzzing', 1)</a:t>
                      </a:r>
                      <a:endParaRPr 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4040422"/>
                  </a:ext>
                </a:extLst>
              </a:tr>
              <a:tr h="23957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16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분류불능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('language', 9), ('programming', 3), ('compiler', 2), ('javascript', 1), ('typechecker', 1), ('typescript', 1), ('rust', 1), ('science', 1), ('machinelearning', 1), ('hpc', 1), ('julia', 1), ('scientific', 1), ('numerical', 1), ('v', 1), ('syntax-highlighting',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5300132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17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Front-end </a:t>
                      </a: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기술</a:t>
                      </a:r>
                      <a:r>
                        <a:rPr lang="en-US" altLang="ko-KR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CSS)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('material', 18), ('javascript', 3), ('css', 3), ('framework', 3), ('angular', 3), ('bootstrap', 3), ('android', 2), ('ios', 2), ('web', 1), ('sprites', 1), ('icons', 1), ('design', 1), ('mdl', 1), ('html', 1), ('uikit',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2568876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18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분류불능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('package', 8), ('npm', 2), ('dependency-manager', 2), ('python', 2), ('javascript', 1), ('yarn', 1), ('publishing', 1), ('lerna', 1), ('monorepo', 1), ('ruby', 1), ('macos', 1), ('homebrew', 1), ('brew', 1), ('php', 1), ('composer',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1815936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19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C++ </a:t>
                      </a: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기반 기술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('c-plus-plus', 6), ('cpp', 4), ('crypto', 2), ('c', 2), ('awesome', 2), ('bitcoin', 1), ('p2p', 1), ('lists', 1), ('list', 1), ('libraries', 1), ('resources', 1), ('programming', 1), ('ffmpeg', 1), ('live-streaming', 1), ('vedio',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2124551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20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동영상 기술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('vedio', 15), ('html', 3), ('player', 3), ('android', 2), ('ffmpeg', 2), ('ijkplayer', 2), ('python', 1), ('animation', 1), ('javascript', 1), ('flash', 1), ('hls', 1), ('dash', 1), ('ios', 1), ('macos', 1), ('swift',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5543407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21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분류불능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('kubernetes', 4), ('cncf', 4), ('go', 2), ('containers', 2), ('cluster', 1), ('mini', 1), ('chart', 1), ('charts', 1), ('helm', 1), ('cats', 1), ('corgis', 1), ('cars', 1), ('rocket-ships', 1), ('more-cats', 1), ('cats-over-dogs',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297718"/>
                  </a:ext>
                </a:extLst>
              </a:tr>
              <a:tr h="225072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22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페이스북 </a:t>
                      </a:r>
                      <a:r>
                        <a:rPr lang="en-US" altLang="ko-KR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Back-end </a:t>
                      </a: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기술</a:t>
                      </a:r>
                      <a:r>
                        <a:rPr lang="en-US" altLang="ko-KR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데이터</a:t>
                      </a:r>
                      <a:r>
                        <a:rPr lang="en-US" altLang="ko-KR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graphql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7), ('rest', 4), ('server', 4), 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sql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postgres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('automation', 2), 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api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bigquery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('access-control', 1), 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hasura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('notifications', 1), 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nodejs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('relay', 1), 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mongodb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('backend', 1)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0235050"/>
                  </a:ext>
                </a:extLst>
              </a:tr>
              <a:tr h="17650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23</a:t>
                      </a:r>
                    </a:p>
                  </a:txBody>
                  <a:tcPr marL="22131" marR="22131" marT="6118" marB="6118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모바일 앱 기술</a:t>
                      </a: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('mobile', 4), ('android', 3), 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ios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('web', 3), ('touch', 2), ('windows', 1), 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macos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('dart', 1), ('material', 1), ('desktop', 1), ('app-framework', 1), 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skia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</a:t>
                      </a:r>
                      <a:r>
                        <a:rPr lang="en-US" sz="900" kern="100" spc="-7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linux</a:t>
                      </a:r>
                      <a:r>
                        <a:rPr lang="en-US" sz="900" kern="100" spc="-7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('fuchsia', 1), ('dart-platform', 1)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2131" marR="22131" marT="6118" marB="6118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6338615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18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5442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 smtClean="0"/>
              <a:t>목차 </a:t>
            </a:r>
            <a:r>
              <a:rPr lang="en-US" altLang="ko-KR" sz="4000" dirty="0" smtClean="0"/>
              <a:t>– Contents</a:t>
            </a:r>
            <a:endParaRPr lang="ko-KR" altLang="en-US" sz="6000" dirty="0"/>
          </a:p>
        </p:txBody>
      </p:sp>
      <p:sp>
        <p:nvSpPr>
          <p:cNvPr id="24" name="직사각형 23"/>
          <p:cNvSpPr/>
          <p:nvPr/>
        </p:nvSpPr>
        <p:spPr bwMode="auto">
          <a:xfrm>
            <a:off x="510011" y="1462922"/>
            <a:ext cx="2663495" cy="376665"/>
          </a:xfrm>
          <a:prstGeom prst="rect">
            <a:avLst/>
          </a:prstGeom>
          <a:gradFill rotWithShape="1">
            <a:gsLst>
              <a:gs pos="0">
                <a:schemeClr val="accent1">
                  <a:lumMod val="40000"/>
                  <a:lumOff val="60000"/>
                </a:schemeClr>
              </a:gs>
              <a:gs pos="35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 w="9525" cap="flat" cmpd="sng" algn="ctr">
            <a:solidFill>
              <a:schemeClr val="tx2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36000" tIns="46800" rIns="36000" bIns="46800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I. </a:t>
            </a:r>
            <a:r>
              <a:rPr lang="ko-KR" altLang="en-US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서론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가로로 말린 두루마리 모양 9"/>
          <p:cNvSpPr>
            <a:spLocks noChangeArrowheads="1"/>
          </p:cNvSpPr>
          <p:nvPr/>
        </p:nvSpPr>
        <p:spPr bwMode="auto">
          <a:xfrm>
            <a:off x="510011" y="1909954"/>
            <a:ext cx="4783053" cy="432000"/>
          </a:xfrm>
          <a:prstGeom prst="horizontalScroll">
            <a:avLst>
              <a:gd name="adj" fmla="val 12500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74000">
                <a:schemeClr val="accent1">
                  <a:lumMod val="75000"/>
                </a:schemeClr>
              </a:gs>
              <a:gs pos="92000">
                <a:schemeClr val="accent1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lIns="72000" tIns="36000" rIns="72000" bIns="36000" anchor="ctr"/>
          <a:lstStyle/>
          <a:p>
            <a:pPr lvl="0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1600" kern="0" dirty="0">
                <a:solidFill>
                  <a:prstClr val="white"/>
                </a:solidFill>
              </a:rPr>
              <a:t>I</a:t>
            </a:r>
            <a:r>
              <a:rPr kumimoji="0" lang="en-US" altLang="ko-KR" sz="160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.1.</a:t>
            </a:r>
            <a:r>
              <a:rPr kumimoji="0" lang="en-US" altLang="ko-KR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ko-KR" altLang="en-US" sz="1600" i="0" u="none" strike="noStrike" kern="0" cap="none" spc="0" normalizeH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연구개요</a:t>
            </a:r>
            <a:endParaRPr kumimoji="0" lang="ko-KR" altLang="en-US" sz="16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40" name="가로로 말린 두루마리 모양 9"/>
          <p:cNvSpPr>
            <a:spLocks noChangeArrowheads="1"/>
          </p:cNvSpPr>
          <p:nvPr/>
        </p:nvSpPr>
        <p:spPr bwMode="auto">
          <a:xfrm>
            <a:off x="510011" y="2337023"/>
            <a:ext cx="4783053" cy="432000"/>
          </a:xfrm>
          <a:prstGeom prst="horizontalScroll">
            <a:avLst>
              <a:gd name="adj" fmla="val 12500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74000">
                <a:schemeClr val="accent1">
                  <a:lumMod val="75000"/>
                </a:schemeClr>
              </a:gs>
              <a:gs pos="92000">
                <a:schemeClr val="accent1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lIns="72000" tIns="36000" rIns="72000" bIns="36000" anchor="ctr"/>
          <a:lstStyle/>
          <a:p>
            <a:pPr lvl="0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1600" kern="0" dirty="0">
                <a:solidFill>
                  <a:prstClr val="white"/>
                </a:solidFill>
              </a:rPr>
              <a:t>I</a:t>
            </a:r>
            <a:r>
              <a:rPr kumimoji="0" lang="en-US" altLang="ko-KR" sz="160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.2.</a:t>
            </a:r>
            <a:r>
              <a:rPr kumimoji="0" lang="en-US" altLang="ko-KR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ko-KR" altLang="en-US" sz="1600" i="0" u="none" strike="noStrike" kern="0" cap="none" spc="0" normalizeH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연구필요성</a:t>
            </a:r>
            <a:r>
              <a:rPr kumimoji="0" lang="ko-KR" altLang="en-US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및 목표</a:t>
            </a:r>
            <a:endParaRPr kumimoji="0" lang="ko-KR" altLang="en-US" sz="16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41" name="직사각형 40"/>
          <p:cNvSpPr/>
          <p:nvPr/>
        </p:nvSpPr>
        <p:spPr bwMode="auto">
          <a:xfrm>
            <a:off x="510011" y="3516358"/>
            <a:ext cx="2663495" cy="369149"/>
          </a:xfrm>
          <a:prstGeom prst="rect">
            <a:avLst/>
          </a:prstGeom>
          <a:gradFill rotWithShape="1">
            <a:gsLst>
              <a:gs pos="0">
                <a:schemeClr val="accent1">
                  <a:lumMod val="40000"/>
                  <a:lumOff val="60000"/>
                </a:schemeClr>
              </a:gs>
              <a:gs pos="35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 w="9525" cap="flat" cmpd="sng" algn="ctr">
            <a:solidFill>
              <a:schemeClr val="tx2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36000" tIns="46800" rIns="36000" bIns="46800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kern="0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II</a:t>
            </a:r>
            <a:r>
              <a:rPr kumimoji="0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연구방법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가로로 말린 두루마리 모양 9"/>
          <p:cNvSpPr>
            <a:spLocks noChangeArrowheads="1"/>
          </p:cNvSpPr>
          <p:nvPr/>
        </p:nvSpPr>
        <p:spPr bwMode="auto">
          <a:xfrm>
            <a:off x="510011" y="3955874"/>
            <a:ext cx="4783053" cy="432000"/>
          </a:xfrm>
          <a:prstGeom prst="horizontalScroll">
            <a:avLst>
              <a:gd name="adj" fmla="val 12500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74000">
                <a:schemeClr val="accent1">
                  <a:lumMod val="75000"/>
                </a:schemeClr>
              </a:gs>
              <a:gs pos="92000">
                <a:schemeClr val="accent1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lIns="72000" tIns="36000" rIns="72000" bIns="36000" anchor="ctr"/>
          <a:lstStyle/>
          <a:p>
            <a:pPr lvl="0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1600" kern="0" dirty="0" smtClean="0">
                <a:solidFill>
                  <a:prstClr val="white"/>
                </a:solidFill>
              </a:rPr>
              <a:t>II</a:t>
            </a:r>
            <a:r>
              <a:rPr kumimoji="0" lang="en-US" altLang="ko-KR" sz="160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.1.</a:t>
            </a:r>
            <a:r>
              <a:rPr kumimoji="0" lang="en-US" altLang="ko-KR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lang="ko-KR" altLang="en-US" sz="1600" kern="0" dirty="0" err="1" smtClean="0">
                <a:solidFill>
                  <a:prstClr val="white"/>
                </a:solidFill>
              </a:rPr>
              <a:t>깃허브</a:t>
            </a:r>
            <a:r>
              <a:rPr lang="ko-KR" altLang="en-US" sz="1600" kern="0" dirty="0" smtClean="0">
                <a:solidFill>
                  <a:prstClr val="white"/>
                </a:solidFill>
              </a:rPr>
              <a:t> 데이터 구조</a:t>
            </a:r>
            <a:endParaRPr kumimoji="0" lang="ko-KR" altLang="en-US" sz="16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43" name="가로로 말린 두루마리 모양 9"/>
          <p:cNvSpPr>
            <a:spLocks noChangeArrowheads="1"/>
          </p:cNvSpPr>
          <p:nvPr/>
        </p:nvSpPr>
        <p:spPr bwMode="auto">
          <a:xfrm>
            <a:off x="510011" y="4415441"/>
            <a:ext cx="4783053" cy="432000"/>
          </a:xfrm>
          <a:prstGeom prst="horizontalScroll">
            <a:avLst>
              <a:gd name="adj" fmla="val 12500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74000">
                <a:schemeClr val="accent1">
                  <a:lumMod val="75000"/>
                </a:schemeClr>
              </a:gs>
              <a:gs pos="92000">
                <a:schemeClr val="accent1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lIns="72000" tIns="36000" rIns="72000" bIns="36000" anchor="ctr"/>
          <a:lstStyle/>
          <a:p>
            <a:pPr lvl="0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1600" kern="0" dirty="0" smtClean="0">
                <a:solidFill>
                  <a:prstClr val="white"/>
                </a:solidFill>
              </a:rPr>
              <a:t>II</a:t>
            </a:r>
            <a:r>
              <a:rPr kumimoji="0" lang="en-US" altLang="ko-KR" sz="160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.2.</a:t>
            </a:r>
            <a:r>
              <a:rPr kumimoji="0" lang="en-US" altLang="ko-KR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ko-KR" altLang="en-US" sz="1600" i="0" u="none" strike="noStrike" kern="0" cap="none" spc="0" normalizeH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연구절차</a:t>
            </a:r>
            <a:endParaRPr kumimoji="0" lang="ko-KR" altLang="en-US" sz="16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46" name="직사각형 45"/>
          <p:cNvSpPr/>
          <p:nvPr/>
        </p:nvSpPr>
        <p:spPr bwMode="auto">
          <a:xfrm>
            <a:off x="6244606" y="1462922"/>
            <a:ext cx="2663495" cy="369149"/>
          </a:xfrm>
          <a:prstGeom prst="rect">
            <a:avLst/>
          </a:prstGeom>
          <a:gradFill rotWithShape="1">
            <a:gsLst>
              <a:gs pos="0">
                <a:schemeClr val="accent1">
                  <a:lumMod val="40000"/>
                  <a:lumOff val="60000"/>
                </a:schemeClr>
              </a:gs>
              <a:gs pos="35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 w="9525" cap="flat" cmpd="sng" algn="ctr">
            <a:solidFill>
              <a:schemeClr val="tx2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36000" tIns="46800" rIns="36000" bIns="46800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kern="0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III</a:t>
            </a:r>
            <a:r>
              <a:rPr kumimoji="0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연구결과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7" name="가로로 말린 두루마리 모양 9"/>
          <p:cNvSpPr>
            <a:spLocks noChangeArrowheads="1"/>
          </p:cNvSpPr>
          <p:nvPr/>
        </p:nvSpPr>
        <p:spPr bwMode="auto">
          <a:xfrm>
            <a:off x="6244606" y="1914239"/>
            <a:ext cx="4783053" cy="432000"/>
          </a:xfrm>
          <a:prstGeom prst="horizontalScroll">
            <a:avLst>
              <a:gd name="adj" fmla="val 12500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74000">
                <a:schemeClr val="accent1">
                  <a:lumMod val="75000"/>
                </a:schemeClr>
              </a:gs>
              <a:gs pos="92000">
                <a:schemeClr val="accent1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lIns="72000" tIns="36000" rIns="72000" bIns="36000" anchor="ctr"/>
          <a:lstStyle/>
          <a:p>
            <a:pPr lvl="0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1600" kern="0" dirty="0" smtClean="0">
                <a:solidFill>
                  <a:prstClr val="white"/>
                </a:solidFill>
              </a:rPr>
              <a:t>III</a:t>
            </a:r>
            <a:r>
              <a:rPr kumimoji="0" lang="en-US" altLang="ko-KR" sz="160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.1.</a:t>
            </a:r>
            <a:r>
              <a:rPr kumimoji="0" lang="en-US" altLang="ko-KR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lang="ko-KR" altLang="en-US" sz="1600" kern="0" dirty="0" err="1" smtClean="0">
                <a:solidFill>
                  <a:prstClr val="white"/>
                </a:solidFill>
              </a:rPr>
              <a:t>깃허브</a:t>
            </a:r>
            <a:r>
              <a:rPr lang="ko-KR" altLang="en-US" sz="1600" kern="0" dirty="0" smtClean="0">
                <a:solidFill>
                  <a:prstClr val="white"/>
                </a:solidFill>
              </a:rPr>
              <a:t> 주요 저장소 분석</a:t>
            </a:r>
            <a:endParaRPr kumimoji="0" lang="ko-KR" altLang="en-US" sz="16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48" name="가로로 말린 두루마리 모양 9"/>
          <p:cNvSpPr>
            <a:spLocks noChangeArrowheads="1"/>
          </p:cNvSpPr>
          <p:nvPr/>
        </p:nvSpPr>
        <p:spPr bwMode="auto">
          <a:xfrm>
            <a:off x="6244606" y="2338585"/>
            <a:ext cx="4783053" cy="432000"/>
          </a:xfrm>
          <a:prstGeom prst="horizontalScroll">
            <a:avLst>
              <a:gd name="adj" fmla="val 12500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74000">
                <a:schemeClr val="accent1">
                  <a:lumMod val="75000"/>
                </a:schemeClr>
              </a:gs>
              <a:gs pos="92000">
                <a:schemeClr val="accent1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lIns="72000" tIns="36000" rIns="72000" bIns="36000" anchor="ctr"/>
          <a:lstStyle/>
          <a:p>
            <a:pPr lvl="0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1600" kern="0" dirty="0" smtClean="0">
                <a:solidFill>
                  <a:prstClr val="white"/>
                </a:solidFill>
              </a:rPr>
              <a:t>III</a:t>
            </a:r>
            <a:r>
              <a:rPr kumimoji="0" lang="en-US" altLang="ko-KR" sz="160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.2.</a:t>
            </a:r>
            <a:r>
              <a:rPr kumimoji="0" lang="en-US" altLang="ko-KR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ko-KR" altLang="en-US" sz="1600" i="0" u="none" strike="noStrike" kern="0" cap="none" spc="0" normalizeH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빅테크</a:t>
            </a:r>
            <a:r>
              <a:rPr kumimoji="0" lang="ko-KR" altLang="en-US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기업 저장소 분석</a:t>
            </a:r>
            <a:endParaRPr kumimoji="0" lang="ko-KR" altLang="en-US" sz="16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51" name="직사각형 50"/>
          <p:cNvSpPr/>
          <p:nvPr/>
        </p:nvSpPr>
        <p:spPr bwMode="auto">
          <a:xfrm>
            <a:off x="6244606" y="3516358"/>
            <a:ext cx="2663495" cy="432000"/>
          </a:xfrm>
          <a:prstGeom prst="rect">
            <a:avLst/>
          </a:prstGeom>
          <a:gradFill rotWithShape="1">
            <a:gsLst>
              <a:gs pos="0">
                <a:schemeClr val="accent1">
                  <a:lumMod val="40000"/>
                  <a:lumOff val="60000"/>
                </a:schemeClr>
              </a:gs>
              <a:gs pos="35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 w="9525" cap="flat" cmpd="sng" algn="ctr">
            <a:solidFill>
              <a:schemeClr val="tx2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36000" tIns="46800" rIns="36000" bIns="46800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600" b="1" kern="0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IV</a:t>
            </a:r>
            <a:r>
              <a:rPr kumimoji="0" lang="en-US" altLang="ko-KR" sz="16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 </a:t>
            </a:r>
            <a:r>
              <a:rPr kumimoji="0" lang="ko-KR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토의</a:t>
            </a:r>
            <a:r>
              <a:rPr kumimoji="0" lang="ko-KR" altLang="en-US" sz="1600" b="1" i="0" u="none" strike="noStrike" kern="0" cap="none" spc="0" normalizeH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및 결론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가로로 말린 두루마리 모양 9"/>
          <p:cNvSpPr>
            <a:spLocks noChangeArrowheads="1"/>
          </p:cNvSpPr>
          <p:nvPr/>
        </p:nvSpPr>
        <p:spPr bwMode="auto">
          <a:xfrm>
            <a:off x="510011" y="2769023"/>
            <a:ext cx="4783053" cy="432000"/>
          </a:xfrm>
          <a:prstGeom prst="horizontalScroll">
            <a:avLst>
              <a:gd name="adj" fmla="val 12500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74000">
                <a:schemeClr val="accent1">
                  <a:lumMod val="75000"/>
                </a:schemeClr>
              </a:gs>
              <a:gs pos="92000">
                <a:schemeClr val="accent1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lIns="72000" tIns="36000" rIns="72000" bIns="36000" anchor="ctr"/>
          <a:lstStyle/>
          <a:p>
            <a:pPr lvl="0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1600" kern="0" dirty="0" smtClean="0">
                <a:solidFill>
                  <a:prstClr val="white"/>
                </a:solidFill>
              </a:rPr>
              <a:t>I</a:t>
            </a:r>
            <a:r>
              <a:rPr kumimoji="0" lang="en-US" altLang="ko-KR" sz="160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.3.</a:t>
            </a:r>
            <a:r>
              <a:rPr kumimoji="0" lang="en-US" altLang="ko-KR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ko-KR" altLang="en-US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연구내용</a:t>
            </a:r>
            <a:endParaRPr kumimoji="0" lang="ko-KR" altLang="en-US" sz="16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7" name="가로로 말린 두루마리 모양 9"/>
          <p:cNvSpPr>
            <a:spLocks noChangeArrowheads="1"/>
          </p:cNvSpPr>
          <p:nvPr/>
        </p:nvSpPr>
        <p:spPr bwMode="auto">
          <a:xfrm>
            <a:off x="6244606" y="2772465"/>
            <a:ext cx="4783053" cy="432000"/>
          </a:xfrm>
          <a:prstGeom prst="horizontalScroll">
            <a:avLst>
              <a:gd name="adj" fmla="val 12500"/>
            </a:avLst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74000">
                <a:schemeClr val="accent1">
                  <a:lumMod val="75000"/>
                </a:schemeClr>
              </a:gs>
              <a:gs pos="92000">
                <a:schemeClr val="accent1">
                  <a:lumMod val="7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lIns="72000" tIns="36000" rIns="72000" bIns="36000" anchor="ctr"/>
          <a:lstStyle/>
          <a:p>
            <a:pPr lvl="0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1600" kern="0" dirty="0" smtClean="0">
                <a:solidFill>
                  <a:prstClr val="white"/>
                </a:solidFill>
              </a:rPr>
              <a:t>III</a:t>
            </a:r>
            <a:r>
              <a:rPr kumimoji="0" lang="en-US" altLang="ko-KR" sz="160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.3.</a:t>
            </a:r>
            <a:r>
              <a:rPr kumimoji="0" lang="en-US" altLang="ko-KR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ko-KR" altLang="en-US" sz="1600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미래기술 저장소 분석</a:t>
            </a:r>
            <a:endParaRPr kumimoji="0" lang="ko-KR" altLang="en-US" sz="16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1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480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III.1. </a:t>
            </a:r>
            <a:r>
              <a:rPr lang="ko-KR" altLang="en-US" sz="3200" dirty="0" err="1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깃허브</a:t>
            </a:r>
            <a:r>
              <a:rPr lang="ko-KR" altLang="en-US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주요 저장소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분석</a:t>
            </a:r>
            <a:endParaRPr lang="ko-KR" altLang="en-US" dirty="0"/>
          </a:p>
        </p:txBody>
      </p:sp>
      <p:sp>
        <p:nvSpPr>
          <p:cNvPr id="6" name="내용 개체 틀 3"/>
          <p:cNvSpPr>
            <a:spLocks noGrp="1"/>
          </p:cNvSpPr>
          <p:nvPr>
            <p:ph idx="1"/>
          </p:nvPr>
        </p:nvSpPr>
        <p:spPr>
          <a:xfrm>
            <a:off x="137565" y="1383183"/>
            <a:ext cx="6929807" cy="4890030"/>
          </a:xfrm>
        </p:spPr>
        <p:txBody>
          <a:bodyPr/>
          <a:lstStyle/>
          <a:p>
            <a:r>
              <a:rPr lang="ko-KR" altLang="en-US" dirty="0" smtClean="0"/>
              <a:t>인지도 기준 저장소 분석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앞의</a:t>
            </a:r>
            <a:r>
              <a:rPr lang="en-US" altLang="ko-KR" dirty="0" smtClean="0"/>
              <a:t> 1</a:t>
            </a:r>
            <a:r>
              <a:rPr lang="ko-KR" altLang="en-US" dirty="0" smtClean="0"/>
              <a:t>번 클러스터 </a:t>
            </a:r>
            <a:r>
              <a:rPr lang="ko-KR" altLang="en-US" dirty="0" err="1" smtClean="0"/>
              <a:t>재군집화</a:t>
            </a:r>
            <a:endParaRPr lang="en-US" altLang="ko-KR" dirty="0" smtClean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5294505"/>
              </p:ext>
            </p:extLst>
          </p:nvPr>
        </p:nvGraphicFramePr>
        <p:xfrm>
          <a:off x="350378" y="2123565"/>
          <a:ext cx="11647917" cy="4621896"/>
        </p:xfrm>
        <a:graphic>
          <a:graphicData uri="http://schemas.openxmlformats.org/drawingml/2006/table">
            <a:tbl>
              <a:tblPr/>
              <a:tblGrid>
                <a:gridCol w="602326">
                  <a:extLst>
                    <a:ext uri="{9D8B030D-6E8A-4147-A177-3AD203B41FA5}">
                      <a16:colId xmlns:a16="http://schemas.microsoft.com/office/drawing/2014/main" val="1316268566"/>
                    </a:ext>
                  </a:extLst>
                </a:gridCol>
                <a:gridCol w="584610">
                  <a:extLst>
                    <a:ext uri="{9D8B030D-6E8A-4147-A177-3AD203B41FA5}">
                      <a16:colId xmlns:a16="http://schemas.microsoft.com/office/drawing/2014/main" val="1134416158"/>
                    </a:ext>
                  </a:extLst>
                </a:gridCol>
                <a:gridCol w="1966462">
                  <a:extLst>
                    <a:ext uri="{9D8B030D-6E8A-4147-A177-3AD203B41FA5}">
                      <a16:colId xmlns:a16="http://schemas.microsoft.com/office/drawing/2014/main" val="926367902"/>
                    </a:ext>
                  </a:extLst>
                </a:gridCol>
                <a:gridCol w="8494519">
                  <a:extLst>
                    <a:ext uri="{9D8B030D-6E8A-4147-A177-3AD203B41FA5}">
                      <a16:colId xmlns:a16="http://schemas.microsoft.com/office/drawing/2014/main" val="3077978368"/>
                    </a:ext>
                  </a:extLst>
                </a:gridCol>
              </a:tblGrid>
              <a:tr h="177510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군집</a:t>
                      </a:r>
                      <a:endParaRPr lang="ko-KR" altLang="en-US" sz="10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수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내용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주요 토픽</a:t>
                      </a:r>
                      <a:r>
                        <a:rPr lang="en-US" altLang="ko-KR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괄호 안의 숫자는 토픽 출현 횟수</a:t>
                      </a:r>
                      <a:r>
                        <a:rPr lang="en-US" altLang="ko-KR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101398"/>
                  </a:ext>
                </a:extLst>
              </a:tr>
              <a:tr h="25025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31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Front-end </a:t>
                      </a: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기술</a:t>
                      </a:r>
                      <a:r>
                        <a:rPr lang="en-US" altLang="ko-KR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CSS, html)</a:t>
                      </a: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('css', 29), ('html', 11), ('javascript', 8), ('frontend', 7), ('interview', 3), ('sass', 2), ('scss', 2), ('style', 2), ('animation', 2), ('web', 2), ('test', 2), ('awesome', 2), ('bootstrap', 1), ('lists', 1), ('checklist', 1)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7215325"/>
                  </a:ext>
                </a:extLst>
              </a:tr>
              <a:tr h="353545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28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Back-end </a:t>
                      </a: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데이터베이스 기술</a:t>
                      </a:r>
                      <a:r>
                        <a:rPr lang="en-US" altLang="ko-KR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(SQL, </a:t>
                      </a: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데이터</a:t>
                      </a:r>
                      <a:r>
                        <a:rPr lang="en-US" altLang="ko-KR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('sql', 30), ('data', 12), ('vision', 5), ('business', 5), ('javascript', 4), ('bi', 3), ('dashboard', 3), ('analytics', 3), ('distributed', 2), ('slack', 2), ('postgres', 2), ('clojure', 2), ('reporting', 2), ('metabase', 2), ('orm', 2)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551488"/>
                  </a:ext>
                </a:extLst>
              </a:tr>
              <a:tr h="320708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프로그래밍 언어</a:t>
                      </a:r>
                      <a:r>
                        <a:rPr lang="en-US" altLang="ko-KR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(GO)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('git', 21), ('go', 4), ('golang', 4), ('awesome', 3), ('gogs', 3), ('devops', 3), ('hacktoberfest', 3), ('python', 1), ('lsif-enabled', 1), ('list', 1), ('cli', 1), ('homebrew', 1), ('pull-request', 1), ('tips', 1), ('tips-and-tricks', 1)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7016803"/>
                  </a:ext>
                </a:extLst>
              </a:tr>
              <a:tr h="320708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안드로이드 패키지</a:t>
                      </a: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('android', 20), ('kotlin', 8), ('java', 5), ('animation', 2), ('c', 1), ('ffmpeg', 1), ('sdl2', 1), ('screen', 1), ('libav', 1), ('recording', 1), ('mirroring', 1), ('graalvm', 1), ('samples', 1), ('programming', 1), ('compiler', 1)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6097419"/>
                  </a:ext>
                </a:extLst>
              </a:tr>
              <a:tr h="320708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23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파이썬</a:t>
                      </a: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('python', 19), ('queue', 4), ('task', 3), ('awesome', 2), ('terminal', 2), ('collections', 1), ('emoji', 1), ('syntax-highlighting', 1), ('markdown', 1), ('progress', 1), ('traceback', 1), ('ansi', 1), ('rich', 1), ('hacktoberfest', 1), ('tables', 1)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5728508"/>
                  </a:ext>
                </a:extLst>
              </a:tr>
              <a:tr h="320708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20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Back-end </a:t>
                      </a: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서버 기술</a:t>
                      </a: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nodejs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20),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javascript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9), ('version', 4),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hacktoberfest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koa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('windows', 2),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nvm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posix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('framework', 2), ('typescript', 2),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macos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linux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mit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('runtime', 1), ('express', 1)]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79724657"/>
                  </a:ext>
                </a:extLst>
              </a:tr>
              <a:tr h="320708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19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저장소 모음</a:t>
                      </a: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('awesome', 18), ('list', 5),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nodejs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('lists', 1), ('unicorns', 1), ('resources', 1), ('cloud', 1), ('privacy',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selfhosted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('hosting', 1), ('self-hosted',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javascript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('computer-science', 1), ('courses', 1), ('beginner-project', 1)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832287"/>
                  </a:ext>
                </a:extLst>
              </a:tr>
              <a:tr h="320708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17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웹 자바 기술</a:t>
                      </a: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('web', 19),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javascript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5),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nodejs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('html', 2), ('audio', 2), ('angular', 1), ('typescript',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pwa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svg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('canvas', 1), ('augmented-reality', 1), ('virtual-reality', 1), ('3d',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nwjs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('desktop', 1)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7345736"/>
                  </a:ext>
                </a:extLst>
              </a:tr>
              <a:tr h="320708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자바스크립트 기술</a:t>
                      </a: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javascript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11), ('maps', 1), ('leaflet', 1), ('clipboard',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rxjs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polyfill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('fetch', 1), ('promise', 1), ('screenshot',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dom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('ember',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hacktoberfest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ramda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('cookie', 1), ('interpreter', 1)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0398510"/>
                  </a:ext>
                </a:extLst>
              </a:tr>
              <a:tr h="226512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자바 기술</a:t>
                      </a: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('java', 4), ('flow',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rxjava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('react', 1), ('guava', 1), ('algorithm',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jvm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netty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('programming', 1), ('basic-java', 1), ('excel',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xlsx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xls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('poi',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oom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0057878"/>
                  </a:ext>
                </a:extLst>
              </a:tr>
              <a:tr h="353545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</a:t>
                      </a:r>
                    </a:p>
                  </a:txBody>
                  <a:tcPr marL="36920" marR="36920" marT="10207" marB="102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어플리케이션 개발 프레임워크</a:t>
                      </a:r>
                    </a:p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((electron)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('electron', 5), ('windows', 5),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macos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5),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linux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5),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javascript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nodejs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('react', 2), ('atom', 1), ('editor', 1), ('shell', 1), ('terminal', 1), ('desktop', 1), ('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tron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('science-fiction', 1), ('touch', 1)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920" marR="36920" marT="10207" marB="102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4924814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19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81156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III.1. </a:t>
            </a:r>
            <a:r>
              <a:rPr lang="ko-KR" altLang="en-US" sz="3200" dirty="0" err="1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깃허브</a:t>
            </a:r>
            <a:r>
              <a:rPr lang="ko-KR" altLang="en-US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주요 저장소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분석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상위 인지도 저장소</a:t>
            </a: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분석</a:t>
            </a:r>
            <a:r>
              <a:rPr kumimoji="0" lang="en-US" altLang="ko-KR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1" i="0" u="none" strike="noStrike" kern="0" cap="none" spc="0" normalizeH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소결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1403559" y="1783858"/>
            <a:ext cx="10346907" cy="1425838"/>
            <a:chOff x="1737697" y="2526"/>
            <a:chExt cx="5405120" cy="1505029"/>
          </a:xfrm>
        </p:grpSpPr>
        <p:sp>
          <p:nvSpPr>
            <p:cNvPr id="20" name="오각형 19"/>
            <p:cNvSpPr/>
            <p:nvPr/>
          </p:nvSpPr>
          <p:spPr>
            <a:xfrm rot="10800000">
              <a:off x="1737697" y="2526"/>
              <a:ext cx="5405120" cy="1505029"/>
            </a:xfrm>
            <a:prstGeom prst="homePlate">
              <a:avLst/>
            </a:prstGeom>
            <a:solidFill>
              <a:schemeClr val="tx2">
                <a:alpha val="9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오각형 4"/>
            <p:cNvSpPr txBox="1"/>
            <p:nvPr/>
          </p:nvSpPr>
          <p:spPr>
            <a:xfrm rot="21600000">
              <a:off x="2113954" y="2526"/>
              <a:ext cx="5028863" cy="1505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t" anchorCtr="0">
              <a:noAutofit/>
            </a:bodyPr>
            <a:lstStyle/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bg1"/>
                  </a:solidFill>
                </a:rPr>
                <a:t>프로그램 개발자 측면의 생태계</a:t>
              </a:r>
              <a:endParaRPr lang="en-US" altLang="ko-KR" b="1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en-US" altLang="ko-KR" sz="1600" kern="1200" dirty="0" smtClean="0">
                  <a:solidFill>
                    <a:schemeClr val="bg1"/>
                  </a:solidFill>
                </a:rPr>
                <a:t>PC, </a:t>
              </a:r>
              <a:r>
                <a:rPr lang="ko-KR" altLang="en-US" sz="1600" kern="1200" dirty="0" smtClean="0">
                  <a:solidFill>
                    <a:schemeClr val="bg1"/>
                  </a:solidFill>
                </a:rPr>
                <a:t>모바일</a:t>
              </a:r>
              <a:r>
                <a:rPr lang="en-US" altLang="ko-KR" sz="1600" kern="1200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1600" kern="1200" dirty="0" smtClean="0">
                  <a:solidFill>
                    <a:schemeClr val="bg1"/>
                  </a:solidFill>
                </a:rPr>
                <a:t>웹 개발자들 위주로 범용적 어플리케이션</a:t>
              </a:r>
              <a:r>
                <a:rPr lang="en-US" altLang="ko-KR" sz="1600" kern="1200" dirty="0" smtClean="0">
                  <a:solidFill>
                    <a:schemeClr val="bg1"/>
                  </a:solidFill>
                </a:rPr>
                <a:t>/</a:t>
              </a:r>
              <a:r>
                <a:rPr lang="ko-KR" altLang="en-US" sz="1600" kern="1200" dirty="0" smtClean="0">
                  <a:solidFill>
                    <a:schemeClr val="bg1"/>
                  </a:solidFill>
                </a:rPr>
                <a:t>플랫폼 개발이 주를 이루고 있음</a:t>
              </a:r>
              <a:endParaRPr lang="en-US" altLang="ko-KR" sz="1600" kern="1200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프로그램을 이용한 최종 서비스보다는 기술 자체의 고도화에 초점을 맞추고 있어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오픈소스가 활용되는 분야를 확인하기는 </a:t>
              </a:r>
              <a:r>
                <a:rPr lang="ko-KR" altLang="en-US" sz="1600" dirty="0" err="1" smtClean="0">
                  <a:solidFill>
                    <a:schemeClr val="bg1"/>
                  </a:solidFill>
                </a:rPr>
                <a:t>깃허브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 저장소 데이터만으로는 어려움</a:t>
              </a:r>
              <a:endParaRPr lang="ko-KR" altLang="en-US" sz="1600" kern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타원 10"/>
          <p:cNvSpPr/>
          <p:nvPr/>
        </p:nvSpPr>
        <p:spPr>
          <a:xfrm>
            <a:off x="812367" y="1884923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r>
              <a:rPr lang="ko-KR" altLang="en-US" b="1" spc="-100" dirty="0" smtClean="0">
                <a:solidFill>
                  <a:schemeClr val="tx1"/>
                </a:solidFill>
              </a:rPr>
              <a:t>개발자</a:t>
            </a:r>
            <a:endParaRPr lang="ko-KR" altLang="en-US" b="1" spc="-100" dirty="0">
              <a:solidFill>
                <a:schemeClr val="tx1"/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1403559" y="3420259"/>
            <a:ext cx="10346907" cy="1182385"/>
            <a:chOff x="1737697" y="1956818"/>
            <a:chExt cx="5405120" cy="1505029"/>
          </a:xfrm>
        </p:grpSpPr>
        <p:sp>
          <p:nvSpPr>
            <p:cNvPr id="18" name="오각형 17"/>
            <p:cNvSpPr/>
            <p:nvPr/>
          </p:nvSpPr>
          <p:spPr>
            <a:xfrm rot="10800000">
              <a:off x="1737697" y="1956818"/>
              <a:ext cx="5405120" cy="1505029"/>
            </a:xfrm>
            <a:prstGeom prst="homePlate">
              <a:avLst/>
            </a:prstGeom>
            <a:solidFill>
              <a:schemeClr val="accent1">
                <a:lumMod val="50000"/>
                <a:alpha val="7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-2000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-20000"/>
              </a:schemeClr>
            </a:effectRef>
            <a:fontRef idx="minor">
              <a:schemeClr val="lt1"/>
            </a:fontRef>
          </p:style>
        </p:sp>
        <p:sp>
          <p:nvSpPr>
            <p:cNvPr id="19" name="오각형 7"/>
            <p:cNvSpPr txBox="1"/>
            <p:nvPr/>
          </p:nvSpPr>
          <p:spPr>
            <a:xfrm rot="21600000">
              <a:off x="2113954" y="1956818"/>
              <a:ext cx="5028863" cy="1505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ctr" anchorCtr="0">
              <a:noAutofit/>
            </a:bodyPr>
            <a:lstStyle/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bg1"/>
                  </a:solidFill>
                </a:rPr>
                <a:t>오픈소스 조합을 통한 웹 기술 개발</a:t>
              </a:r>
              <a:endParaRPr lang="en-US" altLang="ko-KR" b="1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다양한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 Front-end, Back-end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기술 패키지를 상황에 따라 조합하여 최적 환경을 구축</a:t>
              </a:r>
              <a:endParaRPr lang="en-US" altLang="ko-KR" sz="1600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프로그래밍 언어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/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플랫폼 등을 차별화하여 웹 서비스를 개발하도록 기본 기술을 공유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타원 12"/>
          <p:cNvSpPr/>
          <p:nvPr/>
        </p:nvSpPr>
        <p:spPr>
          <a:xfrm>
            <a:off x="812367" y="3420259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36168"/>
              <a:satOff val="-1390"/>
              <a:lumOff val="4885"/>
              <a:alphaOff val="-20000"/>
            </a:schemeClr>
          </a:fillRef>
          <a:effectRef idx="0">
            <a:schemeClr val="accent1">
              <a:tint val="50000"/>
              <a:alpha val="90000"/>
              <a:hueOff val="36168"/>
              <a:satOff val="-1390"/>
              <a:lumOff val="488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r>
              <a:rPr lang="ko-KR" altLang="en-US" b="1" spc="-100" dirty="0" smtClean="0">
                <a:solidFill>
                  <a:schemeClr val="tx1"/>
                </a:solidFill>
              </a:rPr>
              <a:t>기술</a:t>
            </a:r>
            <a:endParaRPr lang="en-US" altLang="ko-KR" b="1" spc="-100" dirty="0" smtClean="0">
              <a:solidFill>
                <a:schemeClr val="tx1"/>
              </a:solidFill>
            </a:endParaRPr>
          </a:p>
          <a:p>
            <a:r>
              <a:rPr lang="ko-KR" altLang="en-US" b="1" spc="-100" dirty="0" smtClean="0">
                <a:solidFill>
                  <a:schemeClr val="tx1"/>
                </a:solidFill>
              </a:rPr>
              <a:t>조합</a:t>
            </a:r>
            <a:endParaRPr lang="ko-KR" altLang="en-US" b="1" spc="-100" dirty="0">
              <a:solidFill>
                <a:schemeClr val="tx1"/>
              </a:solidFill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403559" y="4813206"/>
            <a:ext cx="10346907" cy="1527773"/>
            <a:chOff x="1737697" y="3911110"/>
            <a:chExt cx="5405120" cy="1505029"/>
          </a:xfrm>
        </p:grpSpPr>
        <p:sp>
          <p:nvSpPr>
            <p:cNvPr id="16" name="오각형 15"/>
            <p:cNvSpPr/>
            <p:nvPr/>
          </p:nvSpPr>
          <p:spPr>
            <a:xfrm rot="10800000">
              <a:off x="1737697" y="3911110"/>
              <a:ext cx="5405120" cy="1505029"/>
            </a:xfrm>
            <a:prstGeom prst="homePlate">
              <a:avLst/>
            </a:prstGeom>
            <a:solidFill>
              <a:schemeClr val="accent5">
                <a:lumMod val="75000"/>
                <a:alpha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-4000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7" name="오각형 10"/>
            <p:cNvSpPr txBox="1"/>
            <p:nvPr/>
          </p:nvSpPr>
          <p:spPr>
            <a:xfrm rot="21600000">
              <a:off x="2113954" y="3911110"/>
              <a:ext cx="5028863" cy="1505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ctr" anchorCtr="0">
              <a:noAutofit/>
            </a:bodyPr>
            <a:lstStyle/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bg1"/>
                  </a:solidFill>
                </a:rPr>
                <a:t>개발</a:t>
              </a:r>
              <a:r>
                <a:rPr lang="en-US" altLang="ko-KR" b="1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b="1" dirty="0" smtClean="0">
                  <a:solidFill>
                    <a:schemeClr val="bg1"/>
                  </a:solidFill>
                </a:rPr>
                <a:t>활용</a:t>
              </a:r>
              <a:r>
                <a:rPr lang="en-US" altLang="ko-KR" b="1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b="1" dirty="0" smtClean="0">
                  <a:solidFill>
                    <a:schemeClr val="bg1"/>
                  </a:solidFill>
                </a:rPr>
                <a:t>교육 등 협력 및 공유의 공간</a:t>
              </a:r>
              <a:endParaRPr lang="en-US" altLang="ko-KR" b="1" dirty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개인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-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기업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-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연구소 등의 관계자들이 모여 프로그램을 개발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수정하고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교육을 위한 </a:t>
              </a:r>
              <a:r>
                <a:rPr lang="ko-KR" altLang="en-US" sz="1600" dirty="0" err="1" smtClean="0">
                  <a:solidFill>
                    <a:schemeClr val="bg1"/>
                  </a:solidFill>
                </a:rPr>
                <a:t>깃허브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 저장소도 운영되는 등 프로그램 발전의 협력 및 공유의 공간으로 사용</a:t>
              </a:r>
              <a:endParaRPr lang="en-US" altLang="ko-KR" sz="1600" dirty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개발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-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활용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-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교육 측면에서 검증과 개발을 반복하는 등 소프트웨어 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R&amp;D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모델인 나선형 구조의 발전 생태계를 자체적으로 형성하고 있음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타원 14"/>
          <p:cNvSpPr/>
          <p:nvPr/>
        </p:nvSpPr>
        <p:spPr>
          <a:xfrm>
            <a:off x="812367" y="4955596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72337"/>
              <a:satOff val="-2780"/>
              <a:lumOff val="9770"/>
              <a:alphaOff val="-40000"/>
            </a:schemeClr>
          </a:fillRef>
          <a:effectRef idx="0">
            <a:schemeClr val="accent1">
              <a:tint val="50000"/>
              <a:alpha val="90000"/>
              <a:hueOff val="72337"/>
              <a:satOff val="-2780"/>
              <a:lumOff val="9770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r>
              <a:rPr lang="ko-KR" altLang="en-US" b="1" spc="-100" dirty="0" smtClean="0">
                <a:solidFill>
                  <a:schemeClr val="tx1"/>
                </a:solidFill>
              </a:rPr>
              <a:t>협력</a:t>
            </a:r>
            <a:endParaRPr lang="en-US" altLang="ko-KR" b="1" spc="-100" dirty="0" smtClean="0">
              <a:solidFill>
                <a:schemeClr val="tx1"/>
              </a:solidFill>
            </a:endParaRPr>
          </a:p>
          <a:p>
            <a:r>
              <a:rPr lang="ko-KR" altLang="en-US" b="1" spc="-100" dirty="0" smtClean="0">
                <a:solidFill>
                  <a:schemeClr val="tx1"/>
                </a:solidFill>
              </a:rPr>
              <a:t>공간</a:t>
            </a:r>
            <a:endParaRPr lang="ko-KR" altLang="en-US" b="1" spc="-100" dirty="0">
              <a:solidFill>
                <a:schemeClr val="tx1"/>
              </a:solidFill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20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65530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III.1. </a:t>
            </a:r>
            <a:r>
              <a:rPr lang="ko-KR" altLang="en-US" sz="3200" dirty="0" err="1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깃허브</a:t>
            </a:r>
            <a:r>
              <a:rPr lang="ko-KR" altLang="en-US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주요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저장소 </a:t>
            </a:r>
            <a:r>
              <a:rPr lang="ko-KR" altLang="en-US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분석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>
                <a:solidFill>
                  <a:prstClr val="white"/>
                </a:solidFill>
              </a:rPr>
              <a:t>상위 인지도 저장소 분석</a:t>
            </a:r>
            <a:r>
              <a:rPr lang="en-US" altLang="ko-KR" b="1" kern="0" dirty="0">
                <a:solidFill>
                  <a:prstClr val="white"/>
                </a:solidFill>
              </a:rPr>
              <a:t> </a:t>
            </a:r>
            <a:r>
              <a:rPr lang="ko-KR" altLang="en-US" b="1" kern="0" dirty="0" err="1" smtClean="0">
                <a:solidFill>
                  <a:prstClr val="white"/>
                </a:solidFill>
              </a:rPr>
              <a:t>소결</a:t>
            </a:r>
            <a:r>
              <a:rPr lang="ko-KR" altLang="en-US" b="1" kern="0" dirty="0" smtClean="0">
                <a:solidFill>
                  <a:prstClr val="white"/>
                </a:solidFill>
              </a:rPr>
              <a:t> </a:t>
            </a:r>
            <a:r>
              <a:rPr kumimoji="0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나선형</a:t>
            </a:r>
            <a:r>
              <a:rPr kumimoji="0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(spiral)</a:t>
            </a: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구조의 </a:t>
            </a:r>
            <a:r>
              <a:rPr kumimoji="0" lang="ko-KR" altLang="en-US" sz="18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발전생태계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170" name="Picture 2" descr="Spiral curve icon shape and round pattern Vector Image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018" y="1851077"/>
            <a:ext cx="4102294" cy="4430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433150" y="3912427"/>
            <a:ext cx="10767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rgbClr val="FF0000"/>
                </a:solidFill>
              </a:rPr>
              <a:t>개발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356380" y="3090180"/>
            <a:ext cx="1076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rgbClr val="FF0000"/>
                </a:solidFill>
              </a:rPr>
              <a:t>활용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/</a:t>
            </a:r>
          </a:p>
          <a:p>
            <a:pPr algn="ctr"/>
            <a:r>
              <a:rPr lang="ko-KR" altLang="en-US" sz="1400" b="1" dirty="0" smtClean="0">
                <a:solidFill>
                  <a:srgbClr val="FF0000"/>
                </a:solidFill>
              </a:rPr>
              <a:t>수정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92916" y="3083575"/>
            <a:ext cx="10767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rgbClr val="FF0000"/>
                </a:solidFill>
              </a:rPr>
              <a:t>교육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92916" y="4276877"/>
            <a:ext cx="10767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rgbClr val="FF0000"/>
                </a:solidFill>
              </a:rPr>
              <a:t>개발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518213" y="2570363"/>
            <a:ext cx="1076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rgbClr val="FF0000"/>
                </a:solidFill>
              </a:rPr>
              <a:t>활용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/</a:t>
            </a:r>
          </a:p>
          <a:p>
            <a:pPr algn="ctr"/>
            <a:r>
              <a:rPr lang="ko-KR" altLang="en-US" sz="1400" b="1" dirty="0" smtClean="0">
                <a:solidFill>
                  <a:srgbClr val="FF0000"/>
                </a:solidFill>
              </a:rPr>
              <a:t>수정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747123" y="2426087"/>
            <a:ext cx="10767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rgbClr val="FF0000"/>
                </a:solidFill>
              </a:rPr>
              <a:t>교육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866610" y="4712238"/>
            <a:ext cx="10767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smtClean="0">
                <a:solidFill>
                  <a:srgbClr val="FF0000"/>
                </a:solidFill>
              </a:rPr>
              <a:t>개발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 rot="18595149">
            <a:off x="3068072" y="2826019"/>
            <a:ext cx="2461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 smtClean="0">
                <a:solidFill>
                  <a:schemeClr val="accent6">
                    <a:lumMod val="50000"/>
                  </a:schemeClr>
                </a:solidFill>
              </a:rPr>
              <a:t>프로그래머 증가</a:t>
            </a:r>
            <a:endParaRPr lang="ko-KR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 rot="1261270">
            <a:off x="2205618" y="4148019"/>
            <a:ext cx="2094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accent6">
                    <a:lumMod val="50000"/>
                  </a:schemeClr>
                </a:solidFill>
              </a:rPr>
              <a:t>사용자 증가</a:t>
            </a:r>
            <a:endParaRPr lang="ko-KR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6133679" y="2798158"/>
            <a:ext cx="552278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600" b="1" dirty="0"/>
              <a:t>개발</a:t>
            </a:r>
            <a:r>
              <a:rPr lang="en-US" altLang="ko-KR" sz="1600" b="1" dirty="0"/>
              <a:t>-</a:t>
            </a:r>
            <a:r>
              <a:rPr lang="ko-KR" altLang="en-US" sz="1600" b="1" dirty="0"/>
              <a:t>활용</a:t>
            </a:r>
            <a:r>
              <a:rPr lang="en-US" altLang="ko-KR" sz="1600" b="1" dirty="0"/>
              <a:t>/</a:t>
            </a:r>
            <a:r>
              <a:rPr lang="ko-KR" altLang="en-US" sz="1600" b="1" dirty="0"/>
              <a:t>수정 단계에서 사용자가 증가</a:t>
            </a:r>
            <a:endParaRPr lang="en-US" altLang="ko-KR" sz="1600" b="1" dirty="0"/>
          </a:p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600" b="1" dirty="0"/>
              <a:t>활용</a:t>
            </a:r>
            <a:r>
              <a:rPr lang="en-US" altLang="ko-KR" sz="1600" b="1" dirty="0"/>
              <a:t>-</a:t>
            </a:r>
            <a:r>
              <a:rPr lang="ko-KR" altLang="en-US" sz="1600" b="1" dirty="0"/>
              <a:t>교육 단계에서 프로그래머가 </a:t>
            </a:r>
            <a:r>
              <a:rPr lang="ko-KR" altLang="en-US" sz="1600" b="1" dirty="0" smtClean="0"/>
              <a:t>증가하고 이는 </a:t>
            </a:r>
            <a:r>
              <a:rPr lang="ko-KR" altLang="en-US" sz="1600" b="1" dirty="0"/>
              <a:t>다시 개발 </a:t>
            </a:r>
            <a:r>
              <a:rPr lang="ko-KR" altLang="en-US" sz="1600" b="1" dirty="0" smtClean="0"/>
              <a:t>프로그램 저장소를 </a:t>
            </a:r>
            <a:r>
              <a:rPr lang="ko-KR" altLang="en-US" sz="1600" b="1" dirty="0"/>
              <a:t>늘리는데 기여함</a:t>
            </a:r>
            <a:endParaRPr lang="en-US" altLang="ko-KR" sz="1600" b="1" dirty="0"/>
          </a:p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600" b="1" dirty="0"/>
              <a:t>사용자 증가와 프로그래머 증가의 </a:t>
            </a:r>
            <a:r>
              <a:rPr lang="ko-KR" altLang="en-US" sz="1600" b="1" dirty="0" err="1" smtClean="0"/>
              <a:t>선순환적</a:t>
            </a:r>
            <a:r>
              <a:rPr lang="ko-KR" altLang="en-US" sz="1600" b="1" dirty="0" smtClean="0"/>
              <a:t> </a:t>
            </a:r>
            <a:r>
              <a:rPr lang="ko-KR" altLang="en-US" sz="1600" b="1" dirty="0"/>
              <a:t>구조를 통해 생태계가 </a:t>
            </a:r>
            <a:r>
              <a:rPr lang="ko-KR" altLang="en-US" sz="1600" b="1" dirty="0" smtClean="0"/>
              <a:t>발전</a:t>
            </a:r>
            <a:endParaRPr lang="en-US" altLang="ko-KR" sz="1600" b="1" dirty="0" smtClean="0"/>
          </a:p>
          <a:p>
            <a:pPr latinLnBrk="0"/>
            <a:endParaRPr lang="en-US" altLang="ko-KR" sz="1200" b="1" dirty="0" smtClean="0"/>
          </a:p>
          <a:p>
            <a:pPr latinLnBrk="0"/>
            <a:r>
              <a:rPr lang="ko-KR" altLang="en-US" sz="1600" b="1" dirty="0" smtClean="0"/>
              <a:t>생각해볼 문제 </a:t>
            </a:r>
            <a:r>
              <a:rPr lang="en-US" altLang="ko-KR" sz="1600" b="1" dirty="0" smtClean="0"/>
              <a:t>: </a:t>
            </a:r>
            <a:r>
              <a:rPr lang="ko-KR" altLang="en-US" sz="1600" b="1" dirty="0" smtClean="0"/>
              <a:t>어느 프레임워크를 사용하는 사용자와 프로그래머가 늘고 있을까</a:t>
            </a:r>
            <a:r>
              <a:rPr lang="en-US" altLang="ko-KR" sz="1600" b="1" dirty="0" smtClean="0"/>
              <a:t>? </a:t>
            </a:r>
            <a:r>
              <a:rPr lang="ko-KR" altLang="en-US" sz="1600" b="1" dirty="0" smtClean="0"/>
              <a:t>특정 사용자가 늘면 무엇이 좋을까</a:t>
            </a:r>
            <a:r>
              <a:rPr lang="en-US" altLang="ko-KR" sz="1600" b="1" dirty="0" smtClean="0"/>
              <a:t>?</a:t>
            </a:r>
            <a:endParaRPr lang="ko-KR" altLang="en-US" sz="1600" b="1" dirty="0"/>
          </a:p>
        </p:txBody>
      </p:sp>
      <p:sp>
        <p:nvSpPr>
          <p:cNvPr id="35" name="TextBox 34"/>
          <p:cNvSpPr txBox="1"/>
          <p:nvPr/>
        </p:nvSpPr>
        <p:spPr>
          <a:xfrm rot="1261270">
            <a:off x="3602630" y="3925656"/>
            <a:ext cx="2461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 smtClean="0">
                <a:solidFill>
                  <a:schemeClr val="accent6">
                    <a:lumMod val="50000"/>
                  </a:schemeClr>
                </a:solidFill>
              </a:rPr>
              <a:t>저장소 증가</a:t>
            </a:r>
            <a:endParaRPr lang="ko-KR" alt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21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56456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 smtClean="0"/>
              <a:t>III. </a:t>
            </a:r>
            <a:r>
              <a:rPr lang="ko-KR" altLang="en-US" sz="2000" dirty="0" smtClean="0"/>
              <a:t>연구결과 </a:t>
            </a:r>
            <a:r>
              <a:rPr lang="en-US" altLang="ko-KR" sz="2000" dirty="0" smtClean="0"/>
              <a:t>&gt;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III.2. </a:t>
            </a:r>
            <a:r>
              <a:rPr lang="ko-KR" altLang="en-US" dirty="0" err="1" smtClean="0"/>
              <a:t>빅테크</a:t>
            </a:r>
            <a:r>
              <a:rPr lang="ko-KR" altLang="en-US" dirty="0" smtClean="0"/>
              <a:t> 기업 저장소 분석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빅테크</a:t>
            </a: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기업 저장소 확인 방법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15469" t="9832" r="34384" b="22316"/>
          <a:stretch/>
        </p:blipFill>
        <p:spPr>
          <a:xfrm>
            <a:off x="589660" y="1779003"/>
            <a:ext cx="6272612" cy="4597235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1367327" y="3025211"/>
            <a:ext cx="1358781" cy="51274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6930639" y="2798158"/>
            <a:ext cx="472582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600" b="1" dirty="0" smtClean="0"/>
              <a:t>기업은 따로 오픈소스 홈페이지를 운영하기도 하며</a:t>
            </a:r>
            <a:r>
              <a:rPr lang="en-US" altLang="ko-KR" sz="1600" b="1" dirty="0" smtClean="0"/>
              <a:t>,</a:t>
            </a:r>
            <a:r>
              <a:rPr lang="ko-KR" altLang="en-US" sz="1600" b="1" dirty="0" smtClean="0"/>
              <a:t> </a:t>
            </a:r>
            <a:r>
              <a:rPr lang="ko-KR" altLang="en-US" sz="1600" b="1" dirty="0" err="1" smtClean="0"/>
              <a:t>깃허브</a:t>
            </a:r>
            <a:r>
              <a:rPr lang="ko-KR" altLang="en-US" sz="1600" b="1" dirty="0" smtClean="0"/>
              <a:t> 내에서 저장소 페이지를 가지고 있음</a:t>
            </a:r>
            <a:endParaRPr lang="en-US" altLang="ko-KR" sz="1600" b="1" dirty="0" smtClean="0"/>
          </a:p>
          <a:p>
            <a:pPr marL="285750" indent="-285750" latinLnBrk="0">
              <a:buFont typeface="Arial" panose="020B0604020202020204" pitchFamily="34" charset="0"/>
              <a:buChar char="•"/>
            </a:pPr>
            <a:r>
              <a:rPr lang="ko-KR" altLang="en-US" sz="1600" b="1" dirty="0" smtClean="0"/>
              <a:t>대표적인 </a:t>
            </a:r>
            <a:r>
              <a:rPr lang="ko-KR" altLang="en-US" sz="1600" b="1" dirty="0" err="1" smtClean="0"/>
              <a:t>빅테크</a:t>
            </a:r>
            <a:r>
              <a:rPr lang="ko-KR" altLang="en-US" sz="1600" b="1" dirty="0" smtClean="0"/>
              <a:t> 기업을 대상으로 현재 저장소 현황 및 개발 저장소의 차이점을 분석</a:t>
            </a:r>
            <a:r>
              <a:rPr lang="en-US" altLang="ko-KR" sz="1600" b="1" dirty="0" smtClean="0"/>
              <a:t> </a:t>
            </a:r>
            <a:endParaRPr lang="ko-KR" altLang="en-US" sz="1600" b="1" dirty="0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1517218" y="2700471"/>
            <a:ext cx="1358781" cy="32474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22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0557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III.2. </a:t>
            </a:r>
            <a:r>
              <a:rPr lang="ko-KR" altLang="en-US" dirty="0" err="1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빅테크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기업 </a:t>
            </a:r>
            <a:r>
              <a:rPr lang="ko-KR" altLang="en-US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저장소 분석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빅테크</a:t>
            </a: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기업 선정 및 내용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내용 개체 틀 3"/>
          <p:cNvSpPr>
            <a:spLocks noGrp="1"/>
          </p:cNvSpPr>
          <p:nvPr>
            <p:ph idx="1"/>
          </p:nvPr>
        </p:nvSpPr>
        <p:spPr>
          <a:xfrm>
            <a:off x="350379" y="1828800"/>
            <a:ext cx="5264208" cy="4529271"/>
          </a:xfrm>
        </p:spPr>
        <p:txBody>
          <a:bodyPr>
            <a:normAutofit/>
          </a:bodyPr>
          <a:lstStyle/>
          <a:p>
            <a:pPr marL="465137" lvl="1" indent="-285750" latinLnBrk="0">
              <a:buFont typeface="Wingdings" panose="05000000000000000000" pitchFamily="2" charset="2"/>
              <a:buChar char="§"/>
            </a:pPr>
            <a:r>
              <a:rPr lang="ko-KR" altLang="en-US" dirty="0" smtClean="0"/>
              <a:t>미국</a:t>
            </a:r>
            <a:r>
              <a:rPr lang="en-US" altLang="ko-KR" dirty="0" smtClean="0"/>
              <a:t>, </a:t>
            </a:r>
            <a:r>
              <a:rPr lang="ko-KR" altLang="en-US" dirty="0" smtClean="0"/>
              <a:t>중국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한국의 주요 기업 분석</a:t>
            </a:r>
            <a:endParaRPr lang="en-US" altLang="ko-KR" dirty="0" smtClean="0"/>
          </a:p>
          <a:p>
            <a:pPr marL="815975" lvl="2" indent="-179388" latinLnBrk="0">
              <a:buFont typeface="Wingdings" panose="05000000000000000000" pitchFamily="2" charset="2"/>
              <a:buChar char="ü"/>
            </a:pPr>
            <a:r>
              <a:rPr lang="ko-KR" altLang="en-US" sz="1400" dirty="0" smtClean="0"/>
              <a:t>미국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구글</a:t>
            </a:r>
            <a:r>
              <a:rPr lang="en-US" altLang="ko-KR" sz="1400" dirty="0" smtClean="0"/>
              <a:t>, MS, </a:t>
            </a:r>
            <a:r>
              <a:rPr lang="ko-KR" altLang="en-US" sz="1400" dirty="0" smtClean="0"/>
              <a:t>인텔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페이스북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애플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아마존</a:t>
            </a:r>
            <a:endParaRPr lang="en-US" altLang="ko-KR" sz="1400" dirty="0" smtClean="0"/>
          </a:p>
          <a:p>
            <a:pPr marL="815975" lvl="2" indent="-179388" latinLnBrk="0">
              <a:buFont typeface="Wingdings" panose="05000000000000000000" pitchFamily="2" charset="2"/>
              <a:buChar char="ü"/>
            </a:pPr>
            <a:r>
              <a:rPr lang="ko-KR" altLang="en-US" sz="1400" dirty="0" smtClean="0"/>
              <a:t>중국 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바이두</a:t>
            </a:r>
            <a:r>
              <a:rPr lang="en-US" altLang="ko-KR" sz="1400" dirty="0" smtClean="0"/>
              <a:t>, </a:t>
            </a:r>
            <a:r>
              <a:rPr lang="ko-KR" altLang="en-US" sz="1400" dirty="0" err="1" smtClean="0"/>
              <a:t>알리바바</a:t>
            </a:r>
            <a:r>
              <a:rPr lang="en-US" altLang="ko-KR" sz="1400" dirty="0" smtClean="0"/>
              <a:t>, </a:t>
            </a:r>
            <a:r>
              <a:rPr lang="ko-KR" altLang="en-US" sz="1400" dirty="0" err="1" smtClean="0"/>
              <a:t>텐센트</a:t>
            </a:r>
            <a:endParaRPr lang="en-US" altLang="ko-KR" sz="1400" dirty="0" smtClean="0"/>
          </a:p>
          <a:p>
            <a:pPr marL="815975" lvl="2" indent="-179388" latinLnBrk="0">
              <a:buFont typeface="Wingdings" panose="05000000000000000000" pitchFamily="2" charset="2"/>
              <a:buChar char="ü"/>
            </a:pPr>
            <a:r>
              <a:rPr lang="ko-KR" altLang="en-US" sz="1400" dirty="0" smtClean="0"/>
              <a:t>한국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네이버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카카오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삼성전자</a:t>
            </a:r>
            <a:endParaRPr lang="en-US" altLang="ko-KR" sz="1400" dirty="0" smtClean="0"/>
          </a:p>
          <a:p>
            <a:pPr marL="179387" lvl="1" indent="0" latinLnBrk="0">
              <a:buNone/>
            </a:pPr>
            <a:endParaRPr lang="en-US" altLang="ko-KR" dirty="0" smtClean="0"/>
          </a:p>
          <a:p>
            <a:pPr marL="465137" lvl="1" indent="-285750" latinLnBrk="0">
              <a:buFont typeface="Wingdings" panose="05000000000000000000" pitchFamily="2" charset="2"/>
              <a:buChar char="§"/>
            </a:pPr>
            <a:r>
              <a:rPr lang="ko-KR" altLang="en-US" dirty="0" smtClean="0"/>
              <a:t>기업의 특성 및 원천적인 경쟁우위에 따라 오픈소스 사용의 특성을 살펴봄</a:t>
            </a:r>
            <a:endParaRPr lang="en-US" altLang="ko-KR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545171"/>
              </p:ext>
            </p:extLst>
          </p:nvPr>
        </p:nvGraphicFramePr>
        <p:xfrm>
          <a:off x="5392397" y="1828801"/>
          <a:ext cx="6289704" cy="45292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0394">
                  <a:extLst>
                    <a:ext uri="{9D8B030D-6E8A-4147-A177-3AD203B41FA5}">
                      <a16:colId xmlns:a16="http://schemas.microsoft.com/office/drawing/2014/main" val="2105637941"/>
                    </a:ext>
                  </a:extLst>
                </a:gridCol>
                <a:gridCol w="5149310">
                  <a:extLst>
                    <a:ext uri="{9D8B030D-6E8A-4147-A177-3AD203B41FA5}">
                      <a16:colId xmlns:a16="http://schemas.microsoft.com/office/drawing/2014/main" val="2543907699"/>
                    </a:ext>
                  </a:extLst>
                </a:gridCol>
              </a:tblGrid>
              <a:tr h="337541">
                <a:tc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오픈소스 저장소 특성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461318"/>
                  </a:ext>
                </a:extLst>
              </a:tr>
              <a:tr h="3375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구글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범용적 프로그램 언어 및 기계학습 기술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콘텐츠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ko-KR" altLang="en-US" sz="1200" dirty="0" smtClean="0"/>
                        <a:t>동영상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폰트 등</a:t>
                      </a:r>
                      <a:r>
                        <a:rPr lang="en-US" altLang="ko-KR" sz="1200" dirty="0" smtClean="0"/>
                        <a:t>) </a:t>
                      </a:r>
                      <a:r>
                        <a:rPr lang="ko-KR" altLang="en-US" sz="1200" dirty="0" smtClean="0"/>
                        <a:t>기술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6274446"/>
                  </a:ext>
                </a:extLst>
              </a:tr>
              <a:tr h="33754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>
                          <a:latin typeface="+mn-ea"/>
                          <a:ea typeface="+mn-ea"/>
                        </a:rPr>
                        <a:t>MS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 smtClean="0"/>
                        <a:t>범용적 프로그램 언어 및 기계학습 기술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자율주행 기술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8571891"/>
                  </a:ext>
                </a:extLst>
              </a:tr>
              <a:tr h="3375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인텔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하드웨어 최적화 기술이나 기계학습 기술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2600814"/>
                  </a:ext>
                </a:extLst>
              </a:tr>
              <a:tr h="3375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페이스북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모바일과 웹 서비스 측면의 </a:t>
                      </a:r>
                      <a:r>
                        <a:rPr lang="en-US" altLang="ko-KR" sz="1200" dirty="0" smtClean="0"/>
                        <a:t>Front-end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기술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ko-KR" altLang="en-US" sz="1200" dirty="0" smtClean="0"/>
                        <a:t>자체 </a:t>
                      </a:r>
                      <a:r>
                        <a:rPr lang="en-US" altLang="ko-KR" sz="1200" dirty="0" smtClean="0"/>
                        <a:t>API </a:t>
                      </a:r>
                      <a:r>
                        <a:rPr lang="ko-KR" altLang="en-US" sz="1200" dirty="0" smtClean="0"/>
                        <a:t>플랫폼</a:t>
                      </a:r>
                      <a:r>
                        <a:rPr lang="en-US" altLang="ko-KR" sz="1200" dirty="0" smtClean="0"/>
                        <a:t>(react, swift)</a:t>
                      </a:r>
                      <a:r>
                        <a:rPr lang="ko-KR" altLang="en-US" sz="1200" dirty="0" smtClean="0"/>
                        <a:t> 기술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446862"/>
                  </a:ext>
                </a:extLst>
              </a:tr>
              <a:tr h="3375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애플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0565933"/>
                  </a:ext>
                </a:extLst>
              </a:tr>
              <a:tr h="47878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아마존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 smtClean="0"/>
                        <a:t>AWS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기반의 </a:t>
                      </a:r>
                      <a:r>
                        <a:rPr lang="ko-KR" altLang="en-US" sz="1200" baseline="0" dirty="0" err="1" smtClean="0"/>
                        <a:t>클라우드</a:t>
                      </a:r>
                      <a:r>
                        <a:rPr lang="ko-KR" altLang="en-US" sz="1200" baseline="0" dirty="0" smtClean="0"/>
                        <a:t> 컴퓨팅 서비스 및 응용 프로그램</a:t>
                      </a:r>
                      <a:r>
                        <a:rPr lang="en-US" altLang="ko-KR" sz="1200" baseline="0" dirty="0" smtClean="0"/>
                        <a:t>, </a:t>
                      </a:r>
                      <a:r>
                        <a:rPr lang="ko-KR" altLang="en-US" sz="1200" baseline="0" dirty="0" smtClean="0"/>
                        <a:t>상거래를 위한 데이터베이스나 서버 등의 </a:t>
                      </a:r>
                      <a:r>
                        <a:rPr lang="en-US" altLang="ko-KR" sz="1200" baseline="0" dirty="0" smtClean="0"/>
                        <a:t>Back-end </a:t>
                      </a:r>
                      <a:r>
                        <a:rPr lang="ko-KR" altLang="en-US" sz="1200" baseline="0" dirty="0" smtClean="0"/>
                        <a:t>기술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3129902"/>
                  </a:ext>
                </a:extLst>
              </a:tr>
              <a:tr h="3375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>
                          <a:latin typeface="+mn-ea"/>
                          <a:ea typeface="+mn-ea"/>
                        </a:rPr>
                        <a:t>바이두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검색엔진 등 자체</a:t>
                      </a:r>
                      <a:r>
                        <a:rPr lang="ko-KR" altLang="en-US" sz="1200" baseline="0" dirty="0" smtClean="0"/>
                        <a:t> 플랫폼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기반의</a:t>
                      </a:r>
                      <a:r>
                        <a:rPr lang="en-US" altLang="ko-KR" sz="1200" baseline="0" dirty="0" smtClean="0"/>
                        <a:t> Front-end </a:t>
                      </a:r>
                      <a:r>
                        <a:rPr lang="ko-KR" altLang="en-US" sz="1200" baseline="0" dirty="0" smtClean="0"/>
                        <a:t>기술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2861451"/>
                  </a:ext>
                </a:extLst>
              </a:tr>
              <a:tr h="3375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>
                          <a:latin typeface="+mn-ea"/>
                          <a:ea typeface="+mn-ea"/>
                        </a:rPr>
                        <a:t>알리바바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전자상거래 활동을 위한 </a:t>
                      </a:r>
                      <a:r>
                        <a:rPr lang="ko-KR" altLang="en-US" sz="1200" dirty="0" err="1" smtClean="0"/>
                        <a:t>클라우드</a:t>
                      </a:r>
                      <a:r>
                        <a:rPr lang="ko-KR" altLang="en-US" sz="1200" dirty="0" smtClean="0"/>
                        <a:t> 등 </a:t>
                      </a:r>
                      <a:r>
                        <a:rPr lang="en-US" altLang="ko-KR" sz="1200" dirty="0" smtClean="0"/>
                        <a:t>Back-end</a:t>
                      </a:r>
                      <a:r>
                        <a:rPr lang="en-US" altLang="ko-KR" sz="1200" baseline="0" dirty="0" smtClean="0"/>
                        <a:t> </a:t>
                      </a:r>
                      <a:r>
                        <a:rPr lang="ko-KR" altLang="en-US" sz="1200" baseline="0" dirty="0" smtClean="0"/>
                        <a:t>기술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8028798"/>
                  </a:ext>
                </a:extLst>
              </a:tr>
              <a:tr h="3375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>
                          <a:latin typeface="+mn-ea"/>
                          <a:ea typeface="+mn-ea"/>
                        </a:rPr>
                        <a:t>텐센트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/>
                        <a:t>위챗</a:t>
                      </a:r>
                      <a:r>
                        <a:rPr lang="en-US" altLang="ko-KR" sz="1200" dirty="0" smtClean="0"/>
                        <a:t>(</a:t>
                      </a:r>
                      <a:r>
                        <a:rPr lang="en-US" altLang="ko-KR" sz="1200" dirty="0" err="1" smtClean="0"/>
                        <a:t>wechat</a:t>
                      </a:r>
                      <a:r>
                        <a:rPr lang="en-US" altLang="ko-KR" sz="1200" dirty="0" smtClean="0"/>
                        <a:t>) </a:t>
                      </a:r>
                      <a:r>
                        <a:rPr lang="ko-KR" altLang="en-US" sz="1200" dirty="0" smtClean="0"/>
                        <a:t>기반의 콘텐츠 및 인터페이스 기술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877060"/>
                  </a:ext>
                </a:extLst>
              </a:tr>
              <a:tr h="3375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네이버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/>
                        <a:t>웹의 정보 시각화를 위한 </a:t>
                      </a:r>
                      <a:r>
                        <a:rPr lang="en-US" altLang="ko-KR" sz="1200" dirty="0" smtClean="0"/>
                        <a:t>API </a:t>
                      </a:r>
                      <a:r>
                        <a:rPr lang="ko-KR" altLang="en-US" sz="1200" dirty="0" smtClean="0"/>
                        <a:t>제공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3673731"/>
                  </a:ext>
                </a:extLst>
              </a:tr>
              <a:tr h="3375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카카오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smtClean="0"/>
                        <a:t>웹의 정보 시각화를 위한 </a:t>
                      </a:r>
                      <a:r>
                        <a:rPr lang="en-US" altLang="ko-KR" sz="1200" smtClean="0"/>
                        <a:t>API </a:t>
                      </a:r>
                      <a:r>
                        <a:rPr lang="ko-KR" altLang="en-US" sz="1200" smtClean="0"/>
                        <a:t>제공</a:t>
                      </a:r>
                      <a:r>
                        <a:rPr lang="en-US" altLang="ko-KR" sz="1200" smtClean="0"/>
                        <a:t>,</a:t>
                      </a:r>
                      <a:r>
                        <a:rPr lang="en-US" altLang="ko-KR" sz="1200" baseline="0" smtClean="0"/>
                        <a:t> </a:t>
                      </a:r>
                      <a:r>
                        <a:rPr lang="ko-KR" altLang="en-US" sz="1200" baseline="0" smtClean="0"/>
                        <a:t>자연어</a:t>
                      </a:r>
                      <a:r>
                        <a:rPr lang="en-US" altLang="ko-KR" sz="1200" baseline="0" smtClean="0"/>
                        <a:t>(</a:t>
                      </a:r>
                      <a:r>
                        <a:rPr lang="ko-KR" altLang="en-US" sz="1200" baseline="0" smtClean="0"/>
                        <a:t>한국어</a:t>
                      </a:r>
                      <a:r>
                        <a:rPr lang="en-US" altLang="ko-KR" sz="1200" baseline="0" smtClean="0"/>
                        <a:t>)</a:t>
                      </a:r>
                      <a:r>
                        <a:rPr lang="ko-KR" altLang="en-US" sz="1200" baseline="0" smtClean="0"/>
                        <a:t> 처리</a:t>
                      </a:r>
                      <a:endParaRPr lang="ko-KR" altLang="en-US" sz="120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2247588"/>
                  </a:ext>
                </a:extLst>
              </a:tr>
              <a:tr h="33754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smtClean="0">
                          <a:latin typeface="+mn-ea"/>
                          <a:ea typeface="+mn-ea"/>
                        </a:rPr>
                        <a:t>삼성</a:t>
                      </a:r>
                      <a:endParaRPr lang="ko-KR" altLang="en-US" sz="12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 err="1" smtClean="0"/>
                        <a:t>타이젠</a:t>
                      </a:r>
                      <a:r>
                        <a:rPr lang="ko-KR" altLang="en-US" sz="1200" dirty="0" smtClean="0"/>
                        <a:t> </a:t>
                      </a:r>
                      <a:r>
                        <a:rPr lang="en-US" altLang="ko-KR" sz="1200" dirty="0" smtClean="0"/>
                        <a:t>OS </a:t>
                      </a:r>
                      <a:r>
                        <a:rPr lang="ko-KR" altLang="en-US" sz="1200" dirty="0" smtClean="0"/>
                        <a:t>기반 범용 프로그램</a:t>
                      </a:r>
                      <a:r>
                        <a:rPr lang="en-US" altLang="ko-KR" sz="1200" dirty="0" smtClean="0"/>
                        <a:t>, </a:t>
                      </a:r>
                      <a:r>
                        <a:rPr lang="en-US" altLang="ko-KR" sz="1200" dirty="0" err="1" smtClean="0"/>
                        <a:t>GearVR</a:t>
                      </a:r>
                      <a:r>
                        <a:rPr lang="en-US" altLang="ko-KR" sz="1200" dirty="0" smtClean="0"/>
                        <a:t> </a:t>
                      </a:r>
                      <a:r>
                        <a:rPr lang="ko-KR" altLang="en-US" sz="1200" dirty="0" smtClean="0"/>
                        <a:t>관련 벡터 계산</a:t>
                      </a:r>
                      <a:r>
                        <a:rPr lang="ko-KR" altLang="en-US" sz="1200" baseline="0" dirty="0" smtClean="0"/>
                        <a:t> 특화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9536902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23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157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III.2. </a:t>
            </a:r>
            <a:r>
              <a:rPr lang="ko-KR" altLang="en-US" dirty="0" err="1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빅테크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기업 </a:t>
            </a:r>
            <a:r>
              <a:rPr lang="ko-KR" altLang="en-US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저장소 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분석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빅테크</a:t>
            </a: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기업 주요 저장소 및 토픽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2001521"/>
              </p:ext>
            </p:extLst>
          </p:nvPr>
        </p:nvGraphicFramePr>
        <p:xfrm>
          <a:off x="529838" y="1771541"/>
          <a:ext cx="11083897" cy="4619943"/>
        </p:xfrm>
        <a:graphic>
          <a:graphicData uri="http://schemas.openxmlformats.org/drawingml/2006/table">
            <a:tbl>
              <a:tblPr/>
              <a:tblGrid>
                <a:gridCol w="781781">
                  <a:extLst>
                    <a:ext uri="{9D8B030D-6E8A-4147-A177-3AD203B41FA5}">
                      <a16:colId xmlns:a16="http://schemas.microsoft.com/office/drawing/2014/main" val="753015424"/>
                    </a:ext>
                  </a:extLst>
                </a:gridCol>
                <a:gridCol w="833898">
                  <a:extLst>
                    <a:ext uri="{9D8B030D-6E8A-4147-A177-3AD203B41FA5}">
                      <a16:colId xmlns:a16="http://schemas.microsoft.com/office/drawing/2014/main" val="3214058467"/>
                    </a:ext>
                  </a:extLst>
                </a:gridCol>
                <a:gridCol w="5921713">
                  <a:extLst>
                    <a:ext uri="{9D8B030D-6E8A-4147-A177-3AD203B41FA5}">
                      <a16:colId xmlns:a16="http://schemas.microsoft.com/office/drawing/2014/main" val="3604480427"/>
                    </a:ext>
                  </a:extLst>
                </a:gridCol>
                <a:gridCol w="3546505">
                  <a:extLst>
                    <a:ext uri="{9D8B030D-6E8A-4147-A177-3AD203B41FA5}">
                      <a16:colId xmlns:a16="http://schemas.microsoft.com/office/drawing/2014/main" val="2614211671"/>
                    </a:ext>
                  </a:extLst>
                </a:gridCol>
              </a:tblGrid>
              <a:tr h="195815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기업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저장소 수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주요 저장소</a:t>
                      </a:r>
                      <a:r>
                        <a:rPr lang="en-US" altLang="ko-KR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스타 수 순서</a:t>
                      </a:r>
                      <a:r>
                        <a:rPr lang="en-US" altLang="ko-KR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주요 토픽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8642094"/>
                  </a:ext>
                </a:extLst>
              </a:tr>
              <a:tr h="391212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Google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2,121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Guava, Material-design-lite, styleguide, leveldb, googletest, zx, iosched, python-fire, gson, web-starter-kit, Exoplayer, flexbox-layout, flatbuffers, dagger, fonts, jax, mediapipe, libphonenumber, cadvisor, WebFundamentals, yapf,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android, go, golang, java, tensorflow, machinelearning, deep-learning, security, kotlin, javascript, 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633775"/>
                  </a:ext>
                </a:extLst>
              </a:tr>
              <a:tr h="391212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MS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4,378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vscode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terminal,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TypeScript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PowerToys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Web-Dev-For-Beginners, playwright,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monaco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-editor, calculator, ML-For-Beginners,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cascadia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-code,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api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-guidelines, CNTK,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winget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-cli, react-native-windows,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vcpkg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LightGBM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dotnet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fluentui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AirSim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recommenders, frontend-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bootcamp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nni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azure,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vscode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typescript, python,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machinelearning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makecode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hactoberfest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deep-learning,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powershell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aiforearth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react,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pytorch</a:t>
                      </a:r>
                      <a:endParaRPr 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375687"/>
                  </a:ext>
                </a:extLst>
              </a:tr>
              <a:tr h="265149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Intel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815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hyperscan, acat, appframework, haxm, nemu, linux-sgx, caffe, copmuter-runtime, isa-l, fastuidraw, llvm, media-driver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defTabSz="914400" rtl="0" eaLnBrk="1" fontAlgn="base" latinLnBrk="0" hangingPunct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swrepo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hardware, </a:t>
                      </a:r>
                      <a:r>
                        <a:rPr lang="en-US" altLang="ko-KR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machinelearning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altLang="ko-KR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deeplearning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altLang="ko-KR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llvm</a:t>
                      </a:r>
                      <a:endParaRPr lang="en-US" altLang="ko-KR" sz="900" kern="0" spc="-50" dirty="0" smtClean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2256680"/>
                  </a:ext>
                </a:extLst>
              </a:tr>
              <a:tr h="360080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Facebook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111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react, create-react-app, jest,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docusaurus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flow,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rocksdb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draft-</a:t>
                      </a:r>
                      <a:r>
                        <a:rPr lang="en-US" sz="900" kern="100" spc="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folly, flux,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hhvm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fresco, relay,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zstd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prepack, prophet, infer,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stetho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react-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devtools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watchman, chisel, buck,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litho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proxygen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facebook-ios-sdk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jscodeshift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hermes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lvl="0" indent="0" algn="ctr" defTabSz="914400" rtl="0" eaLnBrk="1" fontAlgn="base" latinLnBrk="0" hangingPunct="1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0" cap="none" spc="-5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react, </a:t>
                      </a:r>
                      <a:r>
                        <a:rPr kumimoji="0" lang="en-US" altLang="ko-KR" sz="900" b="0" i="0" u="none" strike="noStrike" kern="0" cap="none" spc="-50" normalizeH="0" baseline="0" noProof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javascript</a:t>
                      </a:r>
                      <a:r>
                        <a:rPr kumimoji="0" lang="en-US" altLang="ko-KR" sz="900" b="0" i="0" u="none" strike="noStrike" kern="0" cap="none" spc="-5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, java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4817138"/>
                  </a:ext>
                </a:extLst>
              </a:tr>
              <a:tr h="265149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Apple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137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swift, swift-evolution, foundationdb, turicreate, swift-package-manager, swift-nio, swift-corelibs-foundation, swift-protobuf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swift,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swiftnio</a:t>
                      </a:r>
                      <a:endParaRPr 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848781"/>
                  </a:ext>
                </a:extLst>
              </a:tr>
              <a:tr h="476111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Amazon</a:t>
                      </a:r>
                    </a:p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(AWS)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301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aws-cli, chalice, serverless-application-model, aws-cdk, aws-sdk-go, aws-sdk-js, amazon-sagemaker-examples, aws-sam-cli, aws-sdk-php, s2n-tls, containers-roadmap, 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aws-sdk-java, aws-sdk-ruby, aws-lambda-go, amazon-freertos, copilot-cli, amazon-ecs-agent, aws-sdk-net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AWS,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hactoberfest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aws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-lambda,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keyspace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kubernetes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cassandra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sigv4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3475693"/>
                  </a:ext>
                </a:extLst>
              </a:tr>
              <a:tr h="265149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Baidu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98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amis, san, uid-generator, braft, bfs, lac, Familia, AnyQ, sofa-pbrpc, openrasp, tera, Senta, bigflow, CUP, DuReader, bfe-book, BaikalDB, brpc-java, DDParser, NoahV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san, dialogue, word-based(chinese, word, speech, parser)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2748851"/>
                  </a:ext>
                </a:extLst>
              </a:tr>
              <a:tr h="265149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Alibaba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381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arthas, p3c, druid, fastjson, flutter-go, easyexcel, canal, spring-cloud-alibaba, nacos, weex, Sentinel, ice, ARouter, tengine, vlayout, DataX, atlas, rax, hooks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java, spring, react, android, flutter, kubernetes, tangram, 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8585367"/>
                  </a:ext>
                </a:extLst>
              </a:tr>
              <a:tr h="265149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Tencent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133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weui, wepy, tinker, mars, weui-wxss, vConsole, MMKV, QMUI_Android, ncnn, omi, APIJSON, VasSonic, rapidjson, wcdb, matrix, secguide, xLua, libco, QMUI_iOS, Hippy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android, wechat, blueking, java, microservice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9301797"/>
                  </a:ext>
                </a:extLst>
              </a:tr>
              <a:tr h="391212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Naver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189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billboard.js,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fe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-news,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egjs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-flicking,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ngrinder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d2codingfont,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egjs-infinitegrid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egjs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sqlova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biobert-pretrained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deep-image-retrieval,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yobi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android-pull-to-refresh, r2d2, arcus,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lucy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xss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-filter, egjs-view360, android-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imagecropview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claf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kapture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smarteditor2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egjs, javascript, react, typescript, 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61157"/>
                  </a:ext>
                </a:extLst>
              </a:tr>
              <a:tr h="391212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Kakao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40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khaiii, buffalo, n2, s2graph, DaumEditor, kakao_flutter_sdk, web2app, awesome-tech-newletters, hbase-region-inspector, network-node-manager, cuesheet, credit-card-sms-parser, adt, d2hub, hbase-tools, mango, java_thread_dump_analyzer, hbase-packet-inspector, cmux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machinelearning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hbase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236884"/>
                  </a:ext>
                </a:extLst>
              </a:tr>
              <a:tr h="391212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Samsung</a:t>
                      </a:r>
                    </a:p>
                  </a:txBody>
                  <a:tcPr marL="25628" marR="25628" marT="7085" marB="708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134</a:t>
                      </a: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veles, rlottie, TizenRT, GearVRf, netcoredbg, jalangi2, ADBI, cotopaxi, ONE, Tizen-CSharp-Samples, TizenTVApps, KnowledgeSharingPlatform, react-native-tizen-dotnet, TizenFX, libtuv, ChromiumGStreamerBackend, cordova-plugin-toast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svg</a:t>
                      </a: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en-US" sz="9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javascript</a:t>
                      </a:r>
                      <a:endParaRPr 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5628" marR="25628" marT="7085" marB="708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3A608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2816053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24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7322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III.2. </a:t>
            </a:r>
            <a:r>
              <a:rPr lang="ko-KR" altLang="en-US" dirty="0" err="1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빅테크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기업 </a:t>
            </a:r>
            <a:r>
              <a:rPr lang="ko-KR" altLang="en-US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저장소 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분석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구글의</a:t>
            </a:r>
            <a:r>
              <a:rPr kumimoji="0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저장소 유형 분석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내용 개체 틀 3"/>
          <p:cNvSpPr>
            <a:spLocks noGrp="1"/>
          </p:cNvSpPr>
          <p:nvPr>
            <p:ph idx="1"/>
          </p:nvPr>
        </p:nvSpPr>
        <p:spPr>
          <a:xfrm>
            <a:off x="350379" y="1828800"/>
            <a:ext cx="11263356" cy="4529271"/>
          </a:xfrm>
        </p:spPr>
        <p:txBody>
          <a:bodyPr>
            <a:normAutofit/>
          </a:bodyPr>
          <a:lstStyle/>
          <a:p>
            <a:pPr marL="465137" lvl="1" indent="-285750" latinLnBrk="0">
              <a:buFont typeface="Wingdings" panose="05000000000000000000" pitchFamily="2" charset="2"/>
              <a:buChar char="§"/>
            </a:pPr>
            <a:r>
              <a:rPr lang="ko-KR" altLang="en-US" dirty="0" smtClean="0"/>
              <a:t>구글의 저장소 토픽 </a:t>
            </a:r>
            <a:r>
              <a:rPr lang="ko-KR" altLang="en-US" dirty="0" err="1" smtClean="0"/>
              <a:t>클러스터링</a:t>
            </a:r>
            <a:endParaRPr lang="en-US" altLang="ko-KR" dirty="0" smtClean="0"/>
          </a:p>
          <a:p>
            <a:pPr marL="922337" lvl="2" indent="-285750" latinLnBrk="0">
              <a:buFont typeface="Wingdings" panose="05000000000000000000" pitchFamily="2" charset="2"/>
              <a:buChar char="§"/>
            </a:pPr>
            <a:r>
              <a:rPr lang="ko-KR" altLang="en-US" sz="1400" dirty="0" smtClean="0"/>
              <a:t>토픽을 가지고 있는 총 </a:t>
            </a:r>
            <a:r>
              <a:rPr lang="en-US" altLang="ko-KR" sz="1400" dirty="0" smtClean="0"/>
              <a:t>466</a:t>
            </a:r>
            <a:r>
              <a:rPr lang="ko-KR" altLang="en-US" sz="1400" dirty="0" smtClean="0"/>
              <a:t>개의 저장소를 대상으로 </a:t>
            </a:r>
            <a:r>
              <a:rPr lang="en-US" altLang="ko-KR" sz="1400" dirty="0" smtClean="0"/>
              <a:t>k-means </a:t>
            </a:r>
            <a:r>
              <a:rPr lang="ko-KR" altLang="en-US" sz="1400" dirty="0" smtClean="0"/>
              <a:t>클러스터링을 수행함</a:t>
            </a:r>
            <a:endParaRPr lang="en-US" altLang="ko-KR" sz="1400" dirty="0" smtClean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5308054"/>
              </p:ext>
            </p:extLst>
          </p:nvPr>
        </p:nvGraphicFramePr>
        <p:xfrm>
          <a:off x="481066" y="2728561"/>
          <a:ext cx="11072847" cy="3616634"/>
        </p:xfrm>
        <a:graphic>
          <a:graphicData uri="http://schemas.openxmlformats.org/drawingml/2006/table">
            <a:tbl>
              <a:tblPr/>
              <a:tblGrid>
                <a:gridCol w="653284">
                  <a:extLst>
                    <a:ext uri="{9D8B030D-6E8A-4147-A177-3AD203B41FA5}">
                      <a16:colId xmlns:a16="http://schemas.microsoft.com/office/drawing/2014/main" val="2939469938"/>
                    </a:ext>
                  </a:extLst>
                </a:gridCol>
                <a:gridCol w="730386">
                  <a:extLst>
                    <a:ext uri="{9D8B030D-6E8A-4147-A177-3AD203B41FA5}">
                      <a16:colId xmlns:a16="http://schemas.microsoft.com/office/drawing/2014/main" val="226180777"/>
                    </a:ext>
                  </a:extLst>
                </a:gridCol>
                <a:gridCol w="1664677">
                  <a:extLst>
                    <a:ext uri="{9D8B030D-6E8A-4147-A177-3AD203B41FA5}">
                      <a16:colId xmlns:a16="http://schemas.microsoft.com/office/drawing/2014/main" val="2104661954"/>
                    </a:ext>
                  </a:extLst>
                </a:gridCol>
                <a:gridCol w="8024500">
                  <a:extLst>
                    <a:ext uri="{9D8B030D-6E8A-4147-A177-3AD203B41FA5}">
                      <a16:colId xmlns:a16="http://schemas.microsoft.com/office/drawing/2014/main" val="1161817014"/>
                    </a:ext>
                  </a:extLst>
                </a:gridCol>
              </a:tblGrid>
              <a:tr h="221230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군집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수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내용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주요 토픽</a:t>
                      </a:r>
                      <a:r>
                        <a:rPr lang="en-US" altLang="ko-KR" sz="10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0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괄호 안의 숫자는 토픽 출현 횟수</a:t>
                      </a:r>
                      <a:r>
                        <a:rPr lang="en-US" altLang="ko-KR" sz="10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10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033425"/>
                  </a:ext>
                </a:extLst>
              </a:tr>
              <a:tr h="275859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83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안드로이드 기계학습</a:t>
                      </a: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('android', 9), ('golang', 7), ('java', 5), ('rust', 5), ('python', 4), ('web', 4), ('google', 4), </a:t>
                      </a:r>
                      <a:r>
                        <a:rPr lang="en-US" sz="1000" b="1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('deep-learning', 4), ('tensorflow', 4)</a:t>
                      </a: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('go', 4), ('test', 4), ('static', 3), ('machinelearning', 3), ('kotlin', 3), ('security', 2)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8794705"/>
                  </a:ext>
                </a:extLst>
              </a:tr>
              <a:tr h="275859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72</a:t>
                      </a:r>
                      <a:endParaRPr lang="en-US" sz="105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안드로이드</a:t>
                      </a:r>
                      <a:r>
                        <a:rPr lang="en-US" altLang="ko-KR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크롬 웹 사용</a:t>
                      </a: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('android', 7), ('security', 4),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git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4),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golang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4), ('google', 3), </a:t>
                      </a:r>
                      <a:r>
                        <a:rPr lang="en-US" sz="1000" b="1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('chrome', 3)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ssh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('python', 3), ('test', 3), ('deep-learning', 3),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javascript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('java', 2),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gwt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('j2cl', 2), ('rust', 2)</a:t>
                      </a:r>
                      <a:endParaRPr lang="en-US" sz="105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5478861"/>
                  </a:ext>
                </a:extLst>
              </a:tr>
              <a:tr h="33745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암호</a:t>
                      </a:r>
                      <a:r>
                        <a:rPr lang="en-US" altLang="ko-KR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보안 기술</a:t>
                      </a: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('crypto', 5)</a:t>
                      </a: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('go', 4), ('golang', 3), ('test', 3), ('deep-learning', 3), ('chrome', 3), ('python', 3), ('swift', 3), ('forensics', 2), ('vision', 2), ('bioinformatics', 2), ('stackdriver-monitoring', 2), ('nodejs', 2), ('docker', 2), ('kubernetes', 2)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7587019"/>
                  </a:ext>
                </a:extLst>
              </a:tr>
              <a:tr h="33745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음성</a:t>
                      </a:r>
                      <a:r>
                        <a:rPr lang="en-US" altLang="ko-KR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언어 등 기계학습</a:t>
                      </a: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('python', 9), ('machinelearning', 4), ('android', 4), ('golang', 3), ('java', 3), ('google', 3), </a:t>
                      </a:r>
                      <a:r>
                        <a:rPr lang="en-US" sz="1000" b="1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('audio', 2), ('speech', 2)</a:t>
                      </a: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('javascript', 2), ('pipeline', 2), ('perception', 2), ('open-source', 2), ('ios', 2), ('computer-vision', 2), ('dependency-injection', 2)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1118745"/>
                  </a:ext>
                </a:extLst>
              </a:tr>
              <a:tr h="258260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42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자바 기술</a:t>
                      </a: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('java', 4), ('test', 4), ('javascript', 3)</a:t>
                      </a: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('go', 3), ('google', 3), ('api', 3), ('python', 2), ('rust', 2), ('json', 2), ('security', 2), ('closure', 2), ('ssh', 2), ('automation', 2), ('performance', 2), ('tensorflow', 2)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080767"/>
                  </a:ext>
                </a:extLst>
              </a:tr>
              <a:tr h="33745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41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3d </a:t>
                      </a: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이미지 기술</a:t>
                      </a: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('android', 8), ('kotlin', 4), ('vulkan', 3), ('machinelearning', 3), ('deep-learning', 3), ('security', 3), ('jax', 3), ('spirv', 2), ('computer-vision', 2), ('docker', 2), ('sandbox', 2), ('sql', 2), ('vedio', 2), ('hugo-theme', 2), ('hugo', 2)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7909970"/>
                  </a:ext>
                </a:extLst>
              </a:tr>
              <a:tr h="275859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기계학습 테스팅</a:t>
                      </a: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('test', 5), ('go', 4), ('security', 4), ('android', 4), ('tensorflow', 4), ('machinelearning', 4), ('java', 3), ('cpp', 3), ('jax', 3), ('neural', 3), ('golang', 3), ('data', 3), ('web', 3), ('python', 3), ('crypto', 2)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3801650"/>
                  </a:ext>
                </a:extLst>
              </a:tr>
              <a:tr h="33745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구글 원격 프로그램</a:t>
                      </a: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('security', 5)</a:t>
                      </a: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('cpp', 4), ('nodejs', 3), ('web', 3), ('nlp', 3), </a:t>
                      </a:r>
                      <a:r>
                        <a:rPr lang="en-US" sz="1000" b="1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('grpc', 3), ('grpc-service', 3)</a:t>
                      </a: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('picoprod', 3), ('angular', 2), ('benchmark', 2), ('linux', 2), ('machinelearning', 2), ('ctf', 2), ('test', 2), ('computer-vision', 2)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3580078"/>
                  </a:ext>
                </a:extLst>
              </a:tr>
              <a:tr h="33745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34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프로그래밍 언어</a:t>
                      </a: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('docker', 4), </a:t>
                      </a:r>
                      <a:r>
                        <a:rPr lang="en-US" sz="1000" b="1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('crypto', 3), ('typescript', 3)</a:t>
                      </a: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('go', 3), ('javascript', 3), ('java', 3), ('cplusplus', 3), ('test', 3), ('grpc-service', 3), ('picoprod', 3), ('privacy', 2), ('android', 2), ('semantic-web', 2), ('schema-org', 2), ('json-ld', 2)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5957557"/>
                  </a:ext>
                </a:extLst>
              </a:tr>
              <a:tr h="33745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28</a:t>
                      </a:r>
                      <a:endParaRPr lang="en-US" sz="105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머티리얼 디자인</a:t>
                      </a: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('android', 5), ('web', 4), ('material', 4),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jax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vulkan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('security', 2), ('python', 2), ('google', 2), ('deep-learning', 2), ('html', 2),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firestore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('real-time', 1), ('open-source', 1), ('metal', 1), ('graphics', 1)</a:t>
                      </a:r>
                      <a:endParaRPr lang="en-US" sz="105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4565290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25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82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137565" y="235805"/>
            <a:ext cx="11216235" cy="820208"/>
          </a:xfrm>
        </p:spPr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III.2. </a:t>
            </a:r>
            <a:r>
              <a:rPr lang="ko-KR" altLang="en-US" dirty="0" err="1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빅테크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기업 </a:t>
            </a:r>
            <a:r>
              <a:rPr lang="ko-KR" altLang="en-US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저장소 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분석</a:t>
            </a:r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b="1" kern="0" dirty="0" smtClean="0">
                <a:solidFill>
                  <a:prstClr val="white"/>
                </a:solidFill>
              </a:rPr>
              <a:t>MS</a:t>
            </a:r>
            <a:r>
              <a:rPr lang="ko-KR" altLang="en-US" b="1" kern="0" dirty="0" smtClean="0">
                <a:solidFill>
                  <a:prstClr val="white"/>
                </a:solidFill>
              </a:rPr>
              <a:t>의</a:t>
            </a:r>
            <a:r>
              <a:rPr lang="en-US" altLang="ko-KR" b="1" kern="0" dirty="0" smtClean="0">
                <a:solidFill>
                  <a:prstClr val="white"/>
                </a:solidFill>
              </a:rPr>
              <a:t> </a:t>
            </a:r>
            <a:r>
              <a:rPr lang="ko-KR" altLang="en-US" b="1" kern="0" dirty="0">
                <a:solidFill>
                  <a:prstClr val="white"/>
                </a:solidFill>
              </a:rPr>
              <a:t>저장소 유형 분석</a:t>
            </a:r>
          </a:p>
        </p:txBody>
      </p:sp>
      <p:sp>
        <p:nvSpPr>
          <p:cNvPr id="14" name="내용 개체 틀 3"/>
          <p:cNvSpPr>
            <a:spLocks noGrp="1"/>
          </p:cNvSpPr>
          <p:nvPr>
            <p:ph idx="1"/>
          </p:nvPr>
        </p:nvSpPr>
        <p:spPr>
          <a:xfrm>
            <a:off x="350378" y="1828800"/>
            <a:ext cx="11003421" cy="4529271"/>
          </a:xfrm>
        </p:spPr>
        <p:txBody>
          <a:bodyPr>
            <a:normAutofit/>
          </a:bodyPr>
          <a:lstStyle/>
          <a:p>
            <a:pPr marL="465137" lvl="1" indent="-285750" latinLnBrk="0">
              <a:buFont typeface="Wingdings" panose="05000000000000000000" pitchFamily="2" charset="2"/>
              <a:buChar char="§"/>
            </a:pPr>
            <a:r>
              <a:rPr lang="en-US" altLang="ko-KR" dirty="0" smtClean="0"/>
              <a:t>MS</a:t>
            </a:r>
            <a:r>
              <a:rPr lang="ko-KR" altLang="en-US" dirty="0" smtClean="0"/>
              <a:t>의 </a:t>
            </a:r>
            <a:r>
              <a:rPr lang="ko-KR" altLang="en-US" dirty="0"/>
              <a:t>저장소 토픽 </a:t>
            </a:r>
            <a:r>
              <a:rPr lang="ko-KR" altLang="en-US" dirty="0" err="1"/>
              <a:t>클러스터링</a:t>
            </a:r>
            <a:endParaRPr lang="en-US" altLang="ko-KR" dirty="0"/>
          </a:p>
          <a:p>
            <a:pPr marL="922337" lvl="2" indent="-285750" latinLnBrk="0">
              <a:buFont typeface="Wingdings" panose="05000000000000000000" pitchFamily="2" charset="2"/>
              <a:buChar char="§"/>
            </a:pPr>
            <a:r>
              <a:rPr lang="ko-KR" altLang="en-US" sz="1400" dirty="0"/>
              <a:t>토픽을 가지고 있는 총 </a:t>
            </a:r>
            <a:r>
              <a:rPr lang="en-US" altLang="ko-KR" sz="1400" dirty="0" smtClean="0"/>
              <a:t>902</a:t>
            </a:r>
            <a:r>
              <a:rPr lang="ko-KR" altLang="en-US" sz="1400" dirty="0" smtClean="0"/>
              <a:t>개의 </a:t>
            </a:r>
            <a:r>
              <a:rPr lang="ko-KR" altLang="en-US" sz="1400" dirty="0"/>
              <a:t>저장소를 대상으로 </a:t>
            </a:r>
            <a:r>
              <a:rPr lang="en-US" altLang="ko-KR" sz="1400" dirty="0"/>
              <a:t>k-means </a:t>
            </a:r>
            <a:r>
              <a:rPr lang="ko-KR" altLang="en-US" sz="1400" dirty="0"/>
              <a:t>클러스터링을 수행함</a:t>
            </a:r>
            <a:endParaRPr lang="en-US" altLang="ko-KR" sz="1400" dirty="0"/>
          </a:p>
        </p:txBody>
      </p:sp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1676318"/>
              </p:ext>
            </p:extLst>
          </p:nvPr>
        </p:nvGraphicFramePr>
        <p:xfrm>
          <a:off x="481066" y="2728561"/>
          <a:ext cx="11072847" cy="3715844"/>
        </p:xfrm>
        <a:graphic>
          <a:graphicData uri="http://schemas.openxmlformats.org/drawingml/2006/table">
            <a:tbl>
              <a:tblPr/>
              <a:tblGrid>
                <a:gridCol w="653284">
                  <a:extLst>
                    <a:ext uri="{9D8B030D-6E8A-4147-A177-3AD203B41FA5}">
                      <a16:colId xmlns:a16="http://schemas.microsoft.com/office/drawing/2014/main" val="2939469938"/>
                    </a:ext>
                  </a:extLst>
                </a:gridCol>
                <a:gridCol w="730386">
                  <a:extLst>
                    <a:ext uri="{9D8B030D-6E8A-4147-A177-3AD203B41FA5}">
                      <a16:colId xmlns:a16="http://schemas.microsoft.com/office/drawing/2014/main" val="226180777"/>
                    </a:ext>
                  </a:extLst>
                </a:gridCol>
                <a:gridCol w="2288520">
                  <a:extLst>
                    <a:ext uri="{9D8B030D-6E8A-4147-A177-3AD203B41FA5}">
                      <a16:colId xmlns:a16="http://schemas.microsoft.com/office/drawing/2014/main" val="2104661954"/>
                    </a:ext>
                  </a:extLst>
                </a:gridCol>
                <a:gridCol w="7400657">
                  <a:extLst>
                    <a:ext uri="{9D8B030D-6E8A-4147-A177-3AD203B41FA5}">
                      <a16:colId xmlns:a16="http://schemas.microsoft.com/office/drawing/2014/main" val="1161817014"/>
                    </a:ext>
                  </a:extLst>
                </a:gridCol>
              </a:tblGrid>
              <a:tr h="213155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군집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>
                      <a:noFill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수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내용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주요 토픽</a:t>
                      </a:r>
                      <a:r>
                        <a:rPr lang="en-US" altLang="ko-KR" sz="10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0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괄호 안의 숫자는 토픽 출현 횟수</a:t>
                      </a:r>
                      <a:r>
                        <a:rPr lang="en-US" altLang="ko-KR" sz="10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10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54881" marR="54881" marT="15173" marB="15173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033425"/>
                  </a:ext>
                </a:extLst>
              </a:tr>
              <a:tr h="29218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46526" marR="46526" marT="12863" marB="1286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157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클라우딩</a:t>
                      </a:r>
                      <a:r>
                        <a:rPr lang="ko-KR" altLang="en-US" sz="105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기계학습</a:t>
                      </a:r>
                      <a:r>
                        <a:rPr lang="en-US" altLang="ko-KR" sz="105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05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인공지능</a:t>
                      </a: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('machinelearning', 18), ('microsoft', 17), ('azure', 17), ('windows', 15), ('test', 14), ('python', 12), ('vision', 12), ('vscode', 11), ('react', 11), ('deep-learning', 10), ('typescript', 8), ('csharp', 7), ('ai', 7), ('pytorch', 6), ('hacktoberfest', 6)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8794705"/>
                  </a:ext>
                </a:extLst>
              </a:tr>
              <a:tr h="29218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46526" marR="46526" marT="12863" marB="1286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98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클라우딩 기계학습</a:t>
                      </a:r>
                      <a:r>
                        <a:rPr lang="en-US" altLang="ko-KR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데이터베이스</a:t>
                      </a: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('microsoft', 14), ('azure', 14), ('machinelearning', 13), ('typescript', 11), ('python', 10), ('hacktoberfest', 9), ('react', 9), ('windows', 7), ('deep-learning', 6), ('data', 6), ('java', 5), ('vscode', 5), ('vision', 5), ('sql', 4), ('csharp', 4)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5478861"/>
                  </a:ext>
                </a:extLst>
              </a:tr>
              <a:tr h="41539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46526" marR="46526" marT="12863" marB="1286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93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클라우딩 기계학습</a:t>
                      </a:r>
                    </a:p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이미지</a:t>
                      </a:r>
                      <a:r>
                        <a:rPr lang="en-US" altLang="ko-KR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자연어처리</a:t>
                      </a: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('azure', 20), ('deep-learning', 17), ('machinelearning', 16), ('microsoft', 15), ('computer-vision', 11), ('nlp', 10), ('python', 9), ('java', 8), ('cosmosdb', 7), ('typescript', 6), ('csharp', 6), ('neural', 6), ('data', 5), ('kubernetes', 5), ('tensorflow', 5)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7587019"/>
                  </a:ext>
                </a:extLst>
              </a:tr>
              <a:tr h="29218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46526" marR="46526" marT="12863" marB="1286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88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클라우딩 플랫폼</a:t>
                      </a:r>
                      <a:r>
                        <a:rPr lang="en-US" altLang="ko-KR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개발 커스텀</a:t>
                      </a: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('azure', 22), ('microsoft', 12), ('sdk', 6), ('telemetry', 6), ('nlp', 5), ('nodejs', 5), ('monitoring', 5), ('application-insights', 5), ('logging', 5), ('typescript', 4), ('docker', 4), ('kubernetes', 4), ('python', 4), ('machinelearning', 4), ('powershell', 4)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1118745"/>
                  </a:ext>
                </a:extLst>
              </a:tr>
              <a:tr h="28032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46526" marR="46526" marT="12863" marB="1286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87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기계학습 코딩</a:t>
                      </a: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('machinelearning', 13), ('microsoft', 11), ('makecode', 11), ('microbit', 9), ('python', 9), ('azure', 6), ('data', 6), ('scikit-learn', 5), ('template', 5), ('cookiecutter', 5), ('vscode-extension', 4), ('vscode', 4), ('javascript', 4), ('typescript', 4), ('pxt', 4)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080767"/>
                  </a:ext>
                </a:extLst>
              </a:tr>
              <a:tr h="28032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46526" marR="46526" marT="12863" marB="1286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86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기계학습 코딩</a:t>
                      </a: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('microsoft', 8), ('python', 8), ('azure', 8), ('vision', 7), ('hacktoberfest', 7), ('machinelearning', 7), ('data', 6), ('msftnet', 6), ('qsharp', 5), ('windows', 5), ('bot', 5), ('microsoft-bot-framework', 5), ('typescript', 4), ('cpp', 4), ('quantum', 4)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7909970"/>
                  </a:ext>
                </a:extLst>
              </a:tr>
              <a:tr h="28032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46526" marR="46526" marT="12863" marB="1286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78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프로그래밍 편집</a:t>
                      </a: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('makecode', 9), ('hol', 7), ('ocp-isv', 7), ('vision', 6), ('test', 5), ('nodejs', 5), ('microsoft', 4), ('dotnet', 4), ('sdk', 4), ('azure', 4), ('vscode', 4), ('jacdac', 4), ('uwp', 3), ('cpp', 3), ('windows', 3)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3801650"/>
                  </a:ext>
                </a:extLst>
              </a:tr>
              <a:tr h="29218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46526" marR="46526" marT="12863" marB="1286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76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환경보호 </a:t>
                      </a:r>
                      <a:r>
                        <a:rPr lang="ko-KR" altLang="en-US" sz="105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챌린지</a:t>
                      </a:r>
                      <a:endParaRPr lang="ko-KR" altLang="en-US" sz="105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('azure', 13), ('aiforearth', 8), ('git', 6), ('java', 6), ('python', 5), ('react', 5), ('kubernetes', 5), ('api', 4), ('typescript', 4), ('docker', 4), ('android', 3), ('nodejs', 3), ('powerbi', 3), ('powershell', 3), ('test', 3)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3580078"/>
                  </a:ext>
                </a:extLst>
              </a:tr>
              <a:tr h="28032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46526" marR="46526" marT="12863" marB="1286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70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C++ </a:t>
                      </a: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기계학습</a:t>
                      </a: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microsoft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11),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cpp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10), ('azure', 8), ('python', 7),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mcw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5),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nlp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5),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sdk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5), ('cognitive-services', 5),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csharp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4), ('typescript', 4), ('react', 4),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javascript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4),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machinelearning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4),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git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4), ('sample', 4)</a:t>
                      </a: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5957557"/>
                  </a:ext>
                </a:extLst>
              </a:tr>
              <a:tr h="29218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46526" marR="46526" marT="12863" marB="12863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69</a:t>
                      </a:r>
                      <a:endParaRPr 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가상현실</a:t>
                      </a:r>
                      <a:r>
                        <a:rPr lang="en-US" altLang="ko-KR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홀로그램</a:t>
                      </a:r>
                      <a:r>
                        <a:rPr lang="en-US" altLang="ko-KR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) </a:t>
                      </a:r>
                      <a:r>
                        <a:rPr lang="ko-KR" altLang="en-US" sz="105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펌웨어</a:t>
                      </a: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projectmu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6), ('windows', 6),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azureml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6), ('mixed-reality', 5),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makecode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5),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microsoft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4), ('python', 4), ('test', 3),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hololens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tfs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vsts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('work-item-control', 3),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vsts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-extension', 3),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uefi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</a:t>
                      </a:r>
                      <a:r>
                        <a:rPr lang="en-US" sz="10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mlops</a:t>
                      </a:r>
                      <a:r>
                        <a:rPr lang="en-US" sz="10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</a:t>
                      </a:r>
                      <a:endParaRPr 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6526" marR="46526" marT="12863" marB="12863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4565290"/>
                  </a:ext>
                </a:extLst>
              </a:tr>
            </a:tbl>
          </a:graphicData>
        </a:graphic>
      </p:graphicFrame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26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67390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III.2</a:t>
            </a: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. </a:t>
            </a:r>
            <a:r>
              <a:rPr lang="ko-KR" altLang="en-US" sz="3200" dirty="0" err="1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빅테크</a:t>
            </a:r>
            <a:r>
              <a:rPr lang="ko-KR" altLang="en-US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기업 저장소 분석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빅테크</a:t>
            </a: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기업 저장소</a:t>
            </a: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분석</a:t>
            </a:r>
            <a:r>
              <a:rPr kumimoji="0" lang="en-US" altLang="ko-KR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1" i="0" u="none" strike="noStrike" kern="0" cap="none" spc="0" normalizeH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소결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1403559" y="1689852"/>
            <a:ext cx="10295633" cy="1519844"/>
            <a:chOff x="1737697" y="-96705"/>
            <a:chExt cx="5405120" cy="1604260"/>
          </a:xfrm>
        </p:grpSpPr>
        <p:sp>
          <p:nvSpPr>
            <p:cNvPr id="23" name="오각형 22"/>
            <p:cNvSpPr/>
            <p:nvPr/>
          </p:nvSpPr>
          <p:spPr>
            <a:xfrm rot="10800000">
              <a:off x="1737697" y="2526"/>
              <a:ext cx="5405120" cy="1505029"/>
            </a:xfrm>
            <a:prstGeom prst="homePlate">
              <a:avLst/>
            </a:prstGeom>
            <a:solidFill>
              <a:schemeClr val="tx2">
                <a:alpha val="9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오각형 4"/>
            <p:cNvSpPr txBox="1"/>
            <p:nvPr/>
          </p:nvSpPr>
          <p:spPr>
            <a:xfrm>
              <a:off x="2113954" y="-96705"/>
              <a:ext cx="5028863" cy="15050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t" anchorCtr="0">
              <a:noAutofit/>
            </a:bodyPr>
            <a:lstStyle/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bg1"/>
                  </a:solidFill>
                </a:rPr>
                <a:t>기업 활동 특성에 따른 오픈소스 활동</a:t>
              </a:r>
              <a:endParaRPr lang="en-US" altLang="ko-KR" b="1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ts val="100"/>
                </a:spcAft>
                <a:buFont typeface="Wingdings" panose="05000000000000000000" pitchFamily="2" charset="2"/>
                <a:buChar char="Ø"/>
              </a:pPr>
              <a:r>
                <a:rPr lang="ko-KR" altLang="en-US" sz="1400" kern="1200" dirty="0" smtClean="0">
                  <a:solidFill>
                    <a:schemeClr val="bg1"/>
                  </a:solidFill>
                </a:rPr>
                <a:t>구글이나 </a:t>
              </a:r>
              <a:r>
                <a:rPr lang="en-US" altLang="ko-KR" sz="1400" kern="1200" dirty="0" smtClean="0">
                  <a:solidFill>
                    <a:schemeClr val="bg1"/>
                  </a:solidFill>
                </a:rPr>
                <a:t>MS </a:t>
              </a:r>
              <a:r>
                <a:rPr lang="ko-KR" altLang="en-US" sz="1400" kern="1200" dirty="0" smtClean="0">
                  <a:solidFill>
                    <a:schemeClr val="bg1"/>
                  </a:solidFill>
                </a:rPr>
                <a:t>등 </a:t>
              </a:r>
              <a:r>
                <a:rPr lang="en-US" altLang="ko-KR" sz="1400" kern="1200" dirty="0" smtClean="0">
                  <a:solidFill>
                    <a:schemeClr val="bg1"/>
                  </a:solidFill>
                </a:rPr>
                <a:t>IT </a:t>
              </a:r>
              <a:r>
                <a:rPr lang="ko-KR" altLang="en-US" sz="1400" kern="1200" dirty="0" smtClean="0">
                  <a:solidFill>
                    <a:schemeClr val="bg1"/>
                  </a:solidFill>
                </a:rPr>
                <a:t>위주의 </a:t>
              </a:r>
              <a:r>
                <a:rPr lang="ko-KR" altLang="en-US" sz="1400" kern="1200" dirty="0" err="1" smtClean="0">
                  <a:solidFill>
                    <a:schemeClr val="bg1"/>
                  </a:solidFill>
                </a:rPr>
                <a:t>빅테크</a:t>
              </a:r>
              <a:r>
                <a:rPr lang="ko-KR" altLang="en-US" sz="1400" kern="1200" dirty="0" smtClean="0">
                  <a:solidFill>
                    <a:schemeClr val="bg1"/>
                  </a:solidFill>
                </a:rPr>
                <a:t> 기업은 범용적인 기계학습이나 웹 플랫폼 기술에 집중</a:t>
              </a:r>
              <a:endParaRPr lang="en-US" altLang="ko-KR" sz="1400" kern="1200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ts val="100"/>
                </a:spcAft>
                <a:buFont typeface="Wingdings" panose="05000000000000000000" pitchFamily="2" charset="2"/>
                <a:buChar char="Ø"/>
              </a:pPr>
              <a:r>
                <a:rPr lang="ko-KR" altLang="en-US" sz="1400" dirty="0" smtClean="0">
                  <a:solidFill>
                    <a:schemeClr val="bg1"/>
                  </a:solidFill>
                </a:rPr>
                <a:t>기업 활동에 특화되어 하드웨어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(</a:t>
              </a:r>
              <a:r>
                <a:rPr lang="ko-KR" altLang="en-US" sz="1400" dirty="0" smtClean="0">
                  <a:solidFill>
                    <a:schemeClr val="bg1"/>
                  </a:solidFill>
                </a:rPr>
                <a:t>인텔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sz="1400" dirty="0" smtClean="0">
                  <a:solidFill>
                    <a:schemeClr val="bg1"/>
                  </a:solidFill>
                </a:rPr>
                <a:t>삼성전자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), front-end </a:t>
              </a:r>
              <a:r>
                <a:rPr lang="ko-KR" altLang="en-US" sz="1400" dirty="0" smtClean="0">
                  <a:solidFill>
                    <a:schemeClr val="bg1"/>
                  </a:solidFill>
                </a:rPr>
                <a:t>서비스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(</a:t>
              </a:r>
              <a:r>
                <a:rPr lang="ko-KR" altLang="en-US" sz="1400" dirty="0" smtClean="0">
                  <a:solidFill>
                    <a:schemeClr val="bg1"/>
                  </a:solidFill>
                </a:rPr>
                <a:t>페이스북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/</a:t>
              </a:r>
              <a:r>
                <a:rPr lang="ko-KR" altLang="en-US" sz="1400" dirty="0" smtClean="0">
                  <a:solidFill>
                    <a:schemeClr val="bg1"/>
                  </a:solidFill>
                </a:rPr>
                <a:t>애플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), </a:t>
              </a:r>
              <a:r>
                <a:rPr lang="ko-KR" altLang="en-US" sz="1400" dirty="0" smtClean="0">
                  <a:solidFill>
                    <a:schemeClr val="bg1"/>
                  </a:solidFill>
                </a:rPr>
                <a:t>서버 및 </a:t>
              </a:r>
              <a:r>
                <a:rPr lang="ko-KR" altLang="en-US" sz="1400" dirty="0" err="1" smtClean="0">
                  <a:solidFill>
                    <a:schemeClr val="bg1"/>
                  </a:solidFill>
                </a:rPr>
                <a:t>클라우드</a:t>
              </a:r>
              <a:r>
                <a:rPr lang="ko-KR" altLang="en-US" sz="1400" dirty="0" smtClean="0">
                  <a:solidFill>
                    <a:schemeClr val="bg1"/>
                  </a:solidFill>
                </a:rPr>
                <a:t> 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back-end </a:t>
              </a:r>
              <a:r>
                <a:rPr lang="ko-KR" altLang="en-US" sz="1400" dirty="0" smtClean="0">
                  <a:solidFill>
                    <a:schemeClr val="bg1"/>
                  </a:solidFill>
                </a:rPr>
                <a:t>서비스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(</a:t>
              </a:r>
              <a:r>
                <a:rPr lang="ko-KR" altLang="en-US" sz="1400" dirty="0" smtClean="0">
                  <a:solidFill>
                    <a:schemeClr val="bg1"/>
                  </a:solidFill>
                </a:rPr>
                <a:t>아마존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sz="1400" dirty="0" err="1" smtClean="0">
                  <a:solidFill>
                    <a:schemeClr val="bg1"/>
                  </a:solidFill>
                </a:rPr>
                <a:t>알리바바</a:t>
              </a:r>
              <a:r>
                <a:rPr lang="en-US" altLang="ko-KR" sz="1400" dirty="0" smtClean="0">
                  <a:solidFill>
                    <a:schemeClr val="bg1"/>
                  </a:solidFill>
                </a:rPr>
                <a:t>) </a:t>
              </a:r>
              <a:r>
                <a:rPr lang="ko-KR" altLang="en-US" sz="1400" dirty="0" smtClean="0">
                  <a:solidFill>
                    <a:schemeClr val="bg1"/>
                  </a:solidFill>
                </a:rPr>
                <a:t>기술 등이 개발되고 있음</a:t>
              </a:r>
              <a:endParaRPr lang="en-US" altLang="ko-KR" sz="1400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ts val="100"/>
                </a:spcAft>
                <a:buFont typeface="Wingdings" panose="05000000000000000000" pitchFamily="2" charset="2"/>
                <a:buChar char="Ø"/>
              </a:pPr>
              <a:r>
                <a:rPr lang="en-US" altLang="ko-KR" sz="1400" kern="1200" dirty="0" smtClean="0">
                  <a:solidFill>
                    <a:schemeClr val="bg1"/>
                  </a:solidFill>
                </a:rPr>
                <a:t>MS</a:t>
              </a:r>
              <a:r>
                <a:rPr lang="ko-KR" altLang="en-US" sz="1400" kern="1200" dirty="0" smtClean="0">
                  <a:solidFill>
                    <a:schemeClr val="bg1"/>
                  </a:solidFill>
                </a:rPr>
                <a:t>의 경우 사회적 활동으로 환경보호 </a:t>
              </a:r>
              <a:r>
                <a:rPr lang="ko-KR" altLang="en-US" sz="1400" kern="1200" dirty="0" err="1" smtClean="0">
                  <a:solidFill>
                    <a:schemeClr val="bg1"/>
                  </a:solidFill>
                </a:rPr>
                <a:t>챌린지</a:t>
              </a:r>
              <a:r>
                <a:rPr lang="ko-KR" altLang="en-US" sz="1400" kern="1200" dirty="0" smtClean="0">
                  <a:solidFill>
                    <a:schemeClr val="bg1"/>
                  </a:solidFill>
                </a:rPr>
                <a:t> 저장소를 활성화 하는 등</a:t>
              </a:r>
              <a:r>
                <a:rPr lang="en-US" altLang="ko-KR" sz="1400" kern="1200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sz="1400" kern="1200" dirty="0" smtClean="0">
                  <a:solidFill>
                    <a:schemeClr val="bg1"/>
                  </a:solidFill>
                </a:rPr>
                <a:t>기업의 사회적 책임이나 </a:t>
              </a:r>
              <a:r>
                <a:rPr lang="en-US" altLang="ko-KR" sz="1400" kern="1200" dirty="0" smtClean="0">
                  <a:solidFill>
                    <a:schemeClr val="bg1"/>
                  </a:solidFill>
                </a:rPr>
                <a:t>ESG </a:t>
              </a:r>
              <a:r>
                <a:rPr lang="ko-KR" altLang="en-US" sz="1400" kern="1200" dirty="0" smtClean="0">
                  <a:solidFill>
                    <a:schemeClr val="bg1"/>
                  </a:solidFill>
                </a:rPr>
                <a:t>경영에 있어서도 오픈소스가 사용될 가능성을 확인함</a:t>
              </a:r>
              <a:endParaRPr lang="ko-KR" altLang="en-US" sz="1400" kern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5" name="타원 24"/>
          <p:cNvSpPr/>
          <p:nvPr/>
        </p:nvSpPr>
        <p:spPr>
          <a:xfrm>
            <a:off x="812367" y="1884923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r>
              <a:rPr lang="ko-KR" altLang="en-US" b="1" spc="-100" dirty="0" smtClean="0">
                <a:solidFill>
                  <a:schemeClr val="tx1"/>
                </a:solidFill>
              </a:rPr>
              <a:t>활동</a:t>
            </a:r>
            <a:endParaRPr lang="en-US" altLang="ko-KR" b="1" spc="-100" dirty="0" smtClean="0">
              <a:solidFill>
                <a:schemeClr val="tx1"/>
              </a:solidFill>
            </a:endParaRPr>
          </a:p>
          <a:p>
            <a:r>
              <a:rPr lang="ko-KR" altLang="en-US" b="1" spc="-100" dirty="0" smtClean="0">
                <a:solidFill>
                  <a:schemeClr val="tx1"/>
                </a:solidFill>
              </a:rPr>
              <a:t>특성</a:t>
            </a:r>
            <a:endParaRPr lang="ko-KR" altLang="en-US" b="1" spc="-100" dirty="0">
              <a:solidFill>
                <a:schemeClr val="tx1"/>
              </a:solidFill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1403559" y="3420259"/>
            <a:ext cx="10295633" cy="1182385"/>
            <a:chOff x="1737697" y="1956818"/>
            <a:chExt cx="5405120" cy="1505029"/>
          </a:xfrm>
        </p:grpSpPr>
        <p:sp>
          <p:nvSpPr>
            <p:cNvPr id="27" name="오각형 26"/>
            <p:cNvSpPr/>
            <p:nvPr/>
          </p:nvSpPr>
          <p:spPr>
            <a:xfrm rot="10800000">
              <a:off x="1737697" y="1956818"/>
              <a:ext cx="5405120" cy="1505029"/>
            </a:xfrm>
            <a:prstGeom prst="homePlate">
              <a:avLst/>
            </a:prstGeom>
            <a:solidFill>
              <a:schemeClr val="accent1">
                <a:lumMod val="50000"/>
                <a:alpha val="7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-2000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-20000"/>
              </a:schemeClr>
            </a:effectRef>
            <a:fontRef idx="minor">
              <a:schemeClr val="lt1"/>
            </a:fontRef>
          </p:style>
        </p:sp>
        <p:sp>
          <p:nvSpPr>
            <p:cNvPr id="28" name="오각형 7"/>
            <p:cNvSpPr txBox="1"/>
            <p:nvPr/>
          </p:nvSpPr>
          <p:spPr>
            <a:xfrm rot="21600000">
              <a:off x="2113954" y="1956818"/>
              <a:ext cx="5028863" cy="1505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ctr" anchorCtr="0">
              <a:noAutofit/>
            </a:bodyPr>
            <a:lstStyle/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bg1"/>
                  </a:solidFill>
                </a:rPr>
                <a:t>기업 자체 플랫폼 주도의 오픈소스 활동 </a:t>
              </a:r>
              <a:endParaRPr lang="en-US" altLang="ko-KR" b="1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자체 프레임워크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(android, azure, react, AWS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등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)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또는 언어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(go, swift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등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)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주도로 발전</a:t>
              </a:r>
              <a:endParaRPr lang="en-US" altLang="ko-KR" sz="1600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사용자를 늘려 개발 시장의 주도권을 잡고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사업활동을 확장하고 제품개발 편의성을 확보하려는 시도로 고려됨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타원 28"/>
          <p:cNvSpPr/>
          <p:nvPr/>
        </p:nvSpPr>
        <p:spPr>
          <a:xfrm>
            <a:off x="812367" y="3420259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36168"/>
              <a:satOff val="-1390"/>
              <a:lumOff val="4885"/>
              <a:alphaOff val="-20000"/>
            </a:schemeClr>
          </a:fillRef>
          <a:effectRef idx="0">
            <a:schemeClr val="accent1">
              <a:tint val="50000"/>
              <a:alpha val="90000"/>
              <a:hueOff val="36168"/>
              <a:satOff val="-1390"/>
              <a:lumOff val="488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r>
              <a:rPr lang="ko-KR" altLang="en-US" b="1" spc="-100" dirty="0" smtClean="0">
                <a:solidFill>
                  <a:schemeClr val="tx1"/>
                </a:solidFill>
              </a:rPr>
              <a:t>플랫폼주도권</a:t>
            </a:r>
            <a:endParaRPr lang="ko-KR" altLang="en-US" b="1" spc="-100" dirty="0">
              <a:solidFill>
                <a:schemeClr val="tx1"/>
              </a:solidFill>
            </a:endParaRPr>
          </a:p>
        </p:txBody>
      </p:sp>
      <p:grpSp>
        <p:nvGrpSpPr>
          <p:cNvPr id="30" name="그룹 29"/>
          <p:cNvGrpSpPr/>
          <p:nvPr/>
        </p:nvGrpSpPr>
        <p:grpSpPr>
          <a:xfrm>
            <a:off x="1403559" y="4813206"/>
            <a:ext cx="10295633" cy="1527773"/>
            <a:chOff x="1737697" y="3911110"/>
            <a:chExt cx="5405120" cy="1505029"/>
          </a:xfrm>
        </p:grpSpPr>
        <p:sp>
          <p:nvSpPr>
            <p:cNvPr id="31" name="오각형 30"/>
            <p:cNvSpPr/>
            <p:nvPr/>
          </p:nvSpPr>
          <p:spPr>
            <a:xfrm rot="10800000">
              <a:off x="1737697" y="3911110"/>
              <a:ext cx="5405120" cy="1505029"/>
            </a:xfrm>
            <a:prstGeom prst="homePlate">
              <a:avLst/>
            </a:prstGeom>
            <a:solidFill>
              <a:schemeClr val="accent5">
                <a:lumMod val="75000"/>
                <a:alpha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-4000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32" name="오각형 10"/>
            <p:cNvSpPr txBox="1"/>
            <p:nvPr/>
          </p:nvSpPr>
          <p:spPr>
            <a:xfrm rot="21600000">
              <a:off x="2113954" y="3911110"/>
              <a:ext cx="5028863" cy="1505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ctr" anchorCtr="0">
              <a:noAutofit/>
            </a:bodyPr>
            <a:lstStyle/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bg1"/>
                  </a:solidFill>
                </a:rPr>
                <a:t>기반 기술 위주 공개 저장소의 데이터 분석 한계</a:t>
              </a:r>
              <a:endParaRPr lang="en-US" altLang="ko-KR" b="1" dirty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현재 공개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(public)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로 운영하는 </a:t>
              </a:r>
              <a:r>
                <a:rPr lang="ko-KR" altLang="en-US" sz="1600" dirty="0" err="1" smtClean="0">
                  <a:solidFill>
                    <a:schemeClr val="bg1"/>
                  </a:solidFill>
                </a:rPr>
                <a:t>빅테크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 기업의 저장소들은 대부분 기반 기술들로 범용적인 내용임</a:t>
              </a:r>
              <a:endParaRPr lang="en-US" altLang="ko-KR" sz="1600" dirty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사설로 사용하는 저장소를 분석하지 않는 한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실제 기술전략이나 제품개발 활동에 </a:t>
              </a:r>
              <a:r>
                <a:rPr lang="ko-KR" altLang="en-US" sz="1600" dirty="0" err="1" smtClean="0">
                  <a:solidFill>
                    <a:schemeClr val="bg1"/>
                  </a:solidFill>
                </a:rPr>
                <a:t>빅테크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 기업이 미치는 오픈소스 </a:t>
              </a:r>
              <a:r>
                <a:rPr lang="ko-KR" altLang="en-US" sz="1600" dirty="0" err="1" smtClean="0">
                  <a:solidFill>
                    <a:schemeClr val="bg1"/>
                  </a:solidFill>
                </a:rPr>
                <a:t>효과성을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 분석하기는 쉽지 않으리라 고려됨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3" name="타원 32"/>
          <p:cNvSpPr/>
          <p:nvPr/>
        </p:nvSpPr>
        <p:spPr>
          <a:xfrm>
            <a:off x="812367" y="4955596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72337"/>
              <a:satOff val="-2780"/>
              <a:lumOff val="9770"/>
              <a:alphaOff val="-40000"/>
            </a:schemeClr>
          </a:fillRef>
          <a:effectRef idx="0">
            <a:schemeClr val="accent1">
              <a:tint val="50000"/>
              <a:alpha val="90000"/>
              <a:hueOff val="72337"/>
              <a:satOff val="-2780"/>
              <a:lumOff val="9770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r>
              <a:rPr lang="ko-KR" altLang="en-US" b="1" spc="-100" dirty="0" smtClean="0">
                <a:solidFill>
                  <a:schemeClr val="tx1"/>
                </a:solidFill>
              </a:rPr>
              <a:t>기반</a:t>
            </a:r>
            <a:endParaRPr lang="en-US" altLang="ko-KR" b="1" spc="-100" dirty="0" smtClean="0">
              <a:solidFill>
                <a:schemeClr val="tx1"/>
              </a:solidFill>
            </a:endParaRPr>
          </a:p>
          <a:p>
            <a:r>
              <a:rPr lang="ko-KR" altLang="en-US" b="1" spc="-100" dirty="0" smtClean="0">
                <a:solidFill>
                  <a:schemeClr val="tx1"/>
                </a:solidFill>
              </a:rPr>
              <a:t>기술</a:t>
            </a:r>
            <a:endParaRPr lang="en-US" altLang="ko-KR" b="1" spc="-100" dirty="0" smtClean="0">
              <a:solidFill>
                <a:schemeClr val="tx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27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25159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III.3.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미래기술 </a:t>
            </a:r>
            <a:r>
              <a:rPr lang="ko-KR" altLang="en-US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저장소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분석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smtClean="0">
                <a:solidFill>
                  <a:prstClr val="white"/>
                </a:solidFill>
              </a:rPr>
              <a:t>미래기술 주제별 저장소</a:t>
            </a:r>
            <a:endParaRPr lang="ko-KR" altLang="en-US" b="1" kern="0" dirty="0">
              <a:solidFill>
                <a:prstClr val="white"/>
              </a:solidFill>
            </a:endParaRPr>
          </a:p>
        </p:txBody>
      </p:sp>
      <p:sp>
        <p:nvSpPr>
          <p:cNvPr id="11" name="내용 개체 틀 3"/>
          <p:cNvSpPr txBox="1">
            <a:spLocks/>
          </p:cNvSpPr>
          <p:nvPr/>
        </p:nvSpPr>
        <p:spPr>
          <a:xfrm>
            <a:off x="350379" y="1828801"/>
            <a:ext cx="4297853" cy="1478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>
              <a:lnSpc>
                <a:spcPct val="120000"/>
              </a:lnSpc>
            </a:pPr>
            <a:r>
              <a:rPr lang="ko-KR" altLang="en-US" sz="1400" dirty="0" err="1" smtClean="0"/>
              <a:t>깃허브에서</a:t>
            </a:r>
            <a:r>
              <a:rPr lang="ko-KR" altLang="en-US" sz="1400" dirty="0" smtClean="0"/>
              <a:t> 토픽 위주로 저장소를 검색</a:t>
            </a:r>
            <a:endParaRPr lang="en-US" altLang="ko-KR" sz="1400" dirty="0" smtClean="0"/>
          </a:p>
          <a:p>
            <a:pPr latinLnBrk="0">
              <a:lnSpc>
                <a:spcPct val="120000"/>
              </a:lnSpc>
            </a:pPr>
            <a:r>
              <a:rPr lang="ko-KR" altLang="en-US" sz="1400" dirty="0" err="1" smtClean="0"/>
              <a:t>미래기술과</a:t>
            </a:r>
            <a:r>
              <a:rPr lang="ko-KR" altLang="en-US" sz="1400" dirty="0" smtClean="0"/>
              <a:t> 가까운 토픽을 선택하여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각 저장소의 연관 토픽을 바탕으로 저장소의 유형을 분석하여 </a:t>
            </a:r>
            <a:r>
              <a:rPr lang="ko-KR" altLang="en-US" sz="1400" dirty="0" err="1" smtClean="0"/>
              <a:t>기술유형을</a:t>
            </a:r>
            <a:r>
              <a:rPr lang="ko-KR" altLang="en-US" sz="1400" dirty="0" smtClean="0"/>
              <a:t> 확인함</a:t>
            </a:r>
            <a:endParaRPr lang="ko-KR" altLang="en-US" sz="1100" dirty="0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/>
          <a:srcRect l="16760" t="10796" r="23707"/>
          <a:stretch/>
        </p:blipFill>
        <p:spPr>
          <a:xfrm>
            <a:off x="4948014" y="1778085"/>
            <a:ext cx="5631679" cy="4570773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922236" y="1939895"/>
            <a:ext cx="333285" cy="4358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28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6993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4452390"/>
            <a:ext cx="12192000" cy="2405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부제목 2"/>
          <p:cNvSpPr txBox="1">
            <a:spLocks/>
          </p:cNvSpPr>
          <p:nvPr/>
        </p:nvSpPr>
        <p:spPr>
          <a:xfrm>
            <a:off x="4825497" y="5000588"/>
            <a:ext cx="7366502" cy="1309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4400" b="1" dirty="0" smtClean="0">
                <a:ea typeface="문체부 돋음체" panose="020B0609000101010101" pitchFamily="49" charset="-127"/>
              </a:rPr>
              <a:t>I. </a:t>
            </a:r>
            <a:r>
              <a:rPr lang="ko-KR" altLang="en-US" sz="4400" b="1" dirty="0" smtClean="0">
                <a:ea typeface="문체부 돋음체" panose="020B0609000101010101" pitchFamily="49" charset="-127"/>
              </a:rPr>
              <a:t>서론</a:t>
            </a:r>
            <a:endParaRPr lang="ko-KR" altLang="en-US" sz="4400" b="1" dirty="0">
              <a:ea typeface="문체부 돋음체" panose="020B0609000101010101" pitchFamily="49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84219" y="4631256"/>
            <a:ext cx="72764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spc="-1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지능화 기술 생태계 분석을 위한 데이터 수집 및 가공</a:t>
            </a:r>
            <a:endParaRPr lang="ko-KR" altLang="en-US" sz="2400" spc="-1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6" descr="Data Management: What it is and why it matters | SAS KORE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8"/>
          <a:stretch/>
        </p:blipFill>
        <p:spPr bwMode="auto">
          <a:xfrm>
            <a:off x="222191" y="140689"/>
            <a:ext cx="6634144" cy="428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Erniesys Technologies Pvt Lt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729" y="91089"/>
            <a:ext cx="5719239" cy="433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3463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III.3.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미래기술 </a:t>
            </a:r>
            <a:r>
              <a:rPr lang="ko-KR" altLang="en-US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저장소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분석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err="1" smtClean="0">
                <a:solidFill>
                  <a:prstClr val="white"/>
                </a:solidFill>
              </a:rPr>
              <a:t>자율주행차</a:t>
            </a:r>
            <a:r>
              <a:rPr lang="ko-KR" altLang="en-US" b="1" kern="0" dirty="0" smtClean="0">
                <a:solidFill>
                  <a:prstClr val="white"/>
                </a:solidFill>
              </a:rPr>
              <a:t> 주요 주제 분석</a:t>
            </a:r>
            <a:endParaRPr lang="ko-KR" altLang="en-US" b="1" kern="0" dirty="0">
              <a:solidFill>
                <a:prstClr val="white"/>
              </a:solidFill>
            </a:endParaRPr>
          </a:p>
        </p:txBody>
      </p:sp>
      <p:sp>
        <p:nvSpPr>
          <p:cNvPr id="11" name="내용 개체 틀 3"/>
          <p:cNvSpPr txBox="1">
            <a:spLocks/>
          </p:cNvSpPr>
          <p:nvPr/>
        </p:nvSpPr>
        <p:spPr>
          <a:xfrm>
            <a:off x="350379" y="1828801"/>
            <a:ext cx="11323176" cy="1478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ko-KR" altLang="en-US" sz="1400" dirty="0" err="1"/>
              <a:t>자율주행차</a:t>
            </a:r>
            <a:r>
              <a:rPr lang="ko-KR" altLang="en-US" sz="1400" dirty="0"/>
              <a:t> </a:t>
            </a:r>
            <a:r>
              <a:rPr lang="ko-KR" altLang="en-US" sz="1400" dirty="0" smtClean="0"/>
              <a:t>저장소</a:t>
            </a:r>
            <a:endParaRPr lang="en-US" altLang="ko-KR" sz="1400" dirty="0" smtClean="0"/>
          </a:p>
          <a:p>
            <a:pPr lvl="1">
              <a:lnSpc>
                <a:spcPct val="120000"/>
              </a:lnSpc>
            </a:pPr>
            <a:r>
              <a:rPr lang="en-US" altLang="ko-KR" sz="1200" dirty="0" smtClean="0"/>
              <a:t>Autonomous vehicle</a:t>
            </a:r>
            <a:r>
              <a:rPr lang="ko-KR" altLang="en-US" sz="1200" dirty="0" smtClean="0"/>
              <a:t>로 토픽을 검색하여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스타 수 </a:t>
            </a:r>
            <a:r>
              <a:rPr lang="en-US" altLang="ko-KR" sz="1200" dirty="0" smtClean="0"/>
              <a:t>10</a:t>
            </a:r>
            <a:r>
              <a:rPr lang="ko-KR" altLang="en-US" sz="1200" dirty="0" smtClean="0"/>
              <a:t>개 이상의 </a:t>
            </a:r>
            <a:r>
              <a:rPr lang="en-US" altLang="ko-KR" sz="1200" dirty="0" smtClean="0"/>
              <a:t>240</a:t>
            </a:r>
            <a:r>
              <a:rPr lang="ko-KR" altLang="en-US" sz="1200" dirty="0" smtClean="0"/>
              <a:t>개의 저장소를 </a:t>
            </a:r>
            <a:r>
              <a:rPr lang="en-US" altLang="ko-KR" sz="1200" dirty="0" smtClean="0"/>
              <a:t>10</a:t>
            </a:r>
            <a:r>
              <a:rPr lang="ko-KR" altLang="en-US" sz="1200" dirty="0" smtClean="0"/>
              <a:t>개로 군집화</a:t>
            </a:r>
            <a:r>
              <a:rPr lang="en-US" altLang="ko-KR" sz="1200" dirty="0" smtClean="0"/>
              <a:t>(</a:t>
            </a:r>
            <a:r>
              <a:rPr lang="en-US" altLang="ko-KR" sz="1200" dirty="0"/>
              <a:t>k-means)</a:t>
            </a:r>
            <a:endParaRPr lang="en-US" altLang="ko-KR" sz="1200" dirty="0" smtClean="0"/>
          </a:p>
          <a:p>
            <a:pPr lvl="2">
              <a:lnSpc>
                <a:spcPct val="120000"/>
              </a:lnSpc>
            </a:pPr>
            <a:r>
              <a:rPr lang="ko-KR" altLang="en-US" sz="1100" dirty="0" smtClean="0"/>
              <a:t>종합 </a:t>
            </a:r>
            <a:r>
              <a:rPr lang="ko-KR" altLang="en-US" sz="1100" dirty="0"/>
              <a:t>클러스터 </a:t>
            </a:r>
            <a:r>
              <a:rPr lang="en-US" altLang="ko-KR" sz="1100" dirty="0"/>
              <a:t>: </a:t>
            </a:r>
            <a:r>
              <a:rPr lang="ko-KR" altLang="en-US" sz="1100" dirty="0" err="1"/>
              <a:t>감지기술</a:t>
            </a:r>
            <a:r>
              <a:rPr lang="en-US" altLang="ko-KR" sz="1100" dirty="0"/>
              <a:t>(</a:t>
            </a:r>
            <a:r>
              <a:rPr lang="en-US" altLang="ko-KR" sz="1100" dirty="0" err="1"/>
              <a:t>lidar</a:t>
            </a:r>
            <a:r>
              <a:rPr lang="en-US" altLang="ko-KR" sz="1100" dirty="0"/>
              <a:t> </a:t>
            </a:r>
            <a:r>
              <a:rPr lang="ko-KR" altLang="en-US" sz="1100" dirty="0"/>
              <a:t>등</a:t>
            </a:r>
            <a:r>
              <a:rPr lang="en-US" altLang="ko-KR" sz="1100" dirty="0"/>
              <a:t>), </a:t>
            </a:r>
            <a:r>
              <a:rPr lang="ko-KR" altLang="en-US" sz="1100" dirty="0" err="1"/>
              <a:t>위치추정</a:t>
            </a:r>
            <a:r>
              <a:rPr lang="en-US" altLang="ko-KR" sz="1100" dirty="0"/>
              <a:t>, </a:t>
            </a:r>
            <a:r>
              <a:rPr lang="ko-KR" altLang="en-US" sz="1100" dirty="0" err="1"/>
              <a:t>지도기술</a:t>
            </a:r>
            <a:r>
              <a:rPr lang="en-US" altLang="ko-KR" sz="1100" dirty="0"/>
              <a:t>, </a:t>
            </a:r>
            <a:r>
              <a:rPr lang="ko-KR" altLang="en-US" sz="1100" dirty="0"/>
              <a:t>네비게이션</a:t>
            </a:r>
            <a:r>
              <a:rPr lang="en-US" altLang="ko-KR" sz="1100" dirty="0"/>
              <a:t>, </a:t>
            </a:r>
            <a:r>
              <a:rPr lang="ko-KR" altLang="en-US" sz="1100" dirty="0" smtClean="0"/>
              <a:t>시뮬레이션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로봇기술 등이 주요 기술로 확인</a:t>
            </a:r>
            <a:endParaRPr lang="en-US" altLang="ko-KR" sz="1100" dirty="0"/>
          </a:p>
          <a:p>
            <a:pPr lvl="2">
              <a:lnSpc>
                <a:spcPct val="120000"/>
              </a:lnSpc>
            </a:pPr>
            <a:r>
              <a:rPr lang="ko-KR" altLang="en-US" sz="1100" dirty="0"/>
              <a:t>시험용 </a:t>
            </a:r>
            <a:r>
              <a:rPr lang="en-US" altLang="ko-KR" sz="1100" dirty="0" err="1"/>
              <a:t>rc</a:t>
            </a:r>
            <a:r>
              <a:rPr lang="en-US" altLang="ko-KR" sz="1100" dirty="0"/>
              <a:t> </a:t>
            </a:r>
            <a:r>
              <a:rPr lang="ko-KR" altLang="en-US" sz="1100" dirty="0"/>
              <a:t>카</a:t>
            </a:r>
            <a:r>
              <a:rPr lang="en-US" altLang="ko-KR" sz="1100" dirty="0"/>
              <a:t>(</a:t>
            </a:r>
            <a:r>
              <a:rPr lang="ko-KR" altLang="en-US" sz="1100" dirty="0"/>
              <a:t>클러스터 </a:t>
            </a:r>
            <a:r>
              <a:rPr lang="en-US" altLang="ko-KR" sz="1100" dirty="0"/>
              <a:t>4)</a:t>
            </a:r>
            <a:r>
              <a:rPr lang="ko-KR" altLang="en-US" sz="1100" dirty="0"/>
              <a:t>나 산업용 </a:t>
            </a:r>
            <a:r>
              <a:rPr lang="ko-KR" altLang="en-US" sz="1100" dirty="0" err="1"/>
              <a:t>이송로봇</a:t>
            </a:r>
            <a:r>
              <a:rPr lang="en-US" altLang="ko-KR" sz="1100" dirty="0"/>
              <a:t>(</a:t>
            </a:r>
            <a:r>
              <a:rPr lang="ko-KR" altLang="en-US" sz="1100" dirty="0"/>
              <a:t>클러스터 </a:t>
            </a:r>
            <a:r>
              <a:rPr lang="en-US" altLang="ko-KR" sz="1100" dirty="0"/>
              <a:t>8)</a:t>
            </a:r>
            <a:r>
              <a:rPr lang="ko-KR" altLang="en-US" sz="1100" dirty="0"/>
              <a:t> 관련 </a:t>
            </a:r>
            <a:r>
              <a:rPr lang="ko-KR" altLang="en-US" sz="1100" dirty="0" smtClean="0"/>
              <a:t>저장소도 도출</a:t>
            </a:r>
            <a:endParaRPr lang="en-US" altLang="ko-KR" sz="1100" dirty="0"/>
          </a:p>
          <a:p>
            <a:pPr lvl="2">
              <a:lnSpc>
                <a:spcPct val="120000"/>
              </a:lnSpc>
            </a:pPr>
            <a:endParaRPr lang="en-US" altLang="ko-KR" sz="1100" dirty="0"/>
          </a:p>
          <a:p>
            <a:pPr lvl="2">
              <a:lnSpc>
                <a:spcPct val="120000"/>
              </a:lnSpc>
            </a:pPr>
            <a:endParaRPr lang="ko-KR" altLang="en-US" sz="1100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754442"/>
              </p:ext>
            </p:extLst>
          </p:nvPr>
        </p:nvGraphicFramePr>
        <p:xfrm>
          <a:off x="521293" y="3307223"/>
          <a:ext cx="11152262" cy="3050844"/>
        </p:xfrm>
        <a:graphic>
          <a:graphicData uri="http://schemas.openxmlformats.org/drawingml/2006/table">
            <a:tbl>
              <a:tblPr/>
              <a:tblGrid>
                <a:gridCol w="632389">
                  <a:extLst>
                    <a:ext uri="{9D8B030D-6E8A-4147-A177-3AD203B41FA5}">
                      <a16:colId xmlns:a16="http://schemas.microsoft.com/office/drawing/2014/main" val="1865226842"/>
                    </a:ext>
                  </a:extLst>
                </a:gridCol>
                <a:gridCol w="717847">
                  <a:extLst>
                    <a:ext uri="{9D8B030D-6E8A-4147-A177-3AD203B41FA5}">
                      <a16:colId xmlns:a16="http://schemas.microsoft.com/office/drawing/2014/main" val="3039238769"/>
                    </a:ext>
                  </a:extLst>
                </a:gridCol>
                <a:gridCol w="2256090">
                  <a:extLst>
                    <a:ext uri="{9D8B030D-6E8A-4147-A177-3AD203B41FA5}">
                      <a16:colId xmlns:a16="http://schemas.microsoft.com/office/drawing/2014/main" val="727747749"/>
                    </a:ext>
                  </a:extLst>
                </a:gridCol>
                <a:gridCol w="7545936">
                  <a:extLst>
                    <a:ext uri="{9D8B030D-6E8A-4147-A177-3AD203B41FA5}">
                      <a16:colId xmlns:a16="http://schemas.microsoft.com/office/drawing/2014/main" val="2817312224"/>
                    </a:ext>
                  </a:extLst>
                </a:gridCol>
              </a:tblGrid>
              <a:tr h="20203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군집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수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내용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주요 토픽</a:t>
                      </a:r>
                      <a:r>
                        <a:rPr lang="en-US" altLang="ko-KR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괄호 안의 숫자는 토픽 출현 횟수</a:t>
                      </a:r>
                      <a:r>
                        <a:rPr lang="en-US" altLang="ko-KR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8218885"/>
                  </a:ext>
                </a:extLst>
              </a:tr>
              <a:tr h="30531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92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차선감지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Lidar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기술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맵핑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기술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주행제어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('robotics', 13), ('detection', 10), ('path-planning', 8),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lidar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8), ('slam', 7), ('algorithm', 5), ('localization', 5), ('control-systems', 5), ('self-driving-cars', 5), ('mapping', 4),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cpp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4), ('navigation', 4), ('reinforcement-learning', 4), ('simulation', 4)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1399491"/>
                  </a:ext>
                </a:extLst>
              </a:tr>
              <a:tr h="30531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39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기계학습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17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기업프로젝트</a:t>
                      </a:r>
                      <a:r>
                        <a:rPr lang="en-US" altLang="ko-KR" sz="900" kern="0" spc="-17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시뮬레이터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('self-driving-car', 39), ('awesome', 5), ('robotics', 5),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machinelearning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4), ('python', 4),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udacity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4),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apollo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('reinforcement-learning', 3), ('simulator', 3),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carla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carla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-simulator', 3), ('perception', 3),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mpc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3), ('software', 3)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5465777"/>
                  </a:ext>
                </a:extLst>
              </a:tr>
              <a:tr h="30531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25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ROS,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시뮬레이터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컴퓨터비전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('ros', 25), ('robotics', 10), ('robot', 5), ('open-source', 4), ('detection', 3), ('simulator', 3), ('ai', 3), ('simulation', 3), ('robots', 3), ('agv', 3), ('computer-vision', 2), ('robot-simulator', 2), ('webots', 2), ('robotics-simulation', 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1751137"/>
                  </a:ext>
                </a:extLst>
              </a:tr>
              <a:tr h="30531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21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딥러닝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기계학습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강화학습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('deep-learning', 22), ('computer-vision', 7), ('machinelearning', 5), ('reinforcement-learning', 5), ('neural', 3), ('simulation', 2), ('robotics', 2), ('pytorch', 2), ('carla', 2), ('artificial-intelligence', 2), ('intelligent-transportation-systems', 2), ('python', 2), ('recognition', 2), ('detection', 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8027875"/>
                  </a:ext>
                </a:extLst>
              </a:tr>
              <a:tr h="30531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17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컴퓨터비전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차선감지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차선추적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('python', 8), ('computer-vision', 8), ('lane-detection', 5), ('lane-detector', 4), ('autonomous-car', 4), ('lane-finding', 3), ('open-source', 3), ('tracking', 2), ('lane-lines', 2), ('adas', 2), ('lane-lines-detection', 2), ('tensorflow', 2), ('cnn', 1), ('pytorch', 1)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8595133"/>
                  </a:ext>
                </a:extLst>
              </a:tr>
              <a:tr h="30531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16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딥러닝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컴퓨터비전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시뮬레이터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('self-driving-car', 16), ('deep-learning', 15), ('computer-vision', 6),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machinelearning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6), ('artificial-intelligence', 5), ('python', 4), ('convolutional-neural-networks', 3), ('autonomous-car', 3),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ros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carla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carla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-simulator', 2),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tensorflow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keras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('behavioral-cloning', 2)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9483934"/>
                  </a:ext>
                </a:extLst>
              </a:tr>
              <a:tr h="30531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딥러닝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컴퓨터비전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데이터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('deep-learning', 14), ('computer-vision', 9), ('convolutional-neural-networks', 9), ('tensorflow', 6), ('neural', 5), ('cnn', 4), ('artificial-intelligence', 3), ('keras', 3), ('ros', 3), ('autonomous-car', 3), ('lane-detection', 3), ('dataset', 3), ('semantic-segmentation', 3), ('machinelearning', 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5300726"/>
                  </a:ext>
                </a:extLst>
              </a:tr>
              <a:tr h="30531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ROS,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컴퓨터비전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RC </a:t>
                      </a:r>
                      <a:r>
                        <a:rPr lang="ko-KR" alt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카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('self-driving-car', 12), ('autonomous-car', 5), ('ros', 5), ('computer-vision', 3), ('open-source', 3), ('neural', 3), ('ros-melodic', 3), ('deep-learning', 2), ('autonomous', 2), ('selfdriving', 2), ('rc-car', 2), ('self-driving', 2), ('self-driving-cars', 2), ('python', 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5415628"/>
                  </a:ext>
                </a:extLst>
              </a:tr>
              <a:tr h="203148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딥러닝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신호등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차량제어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('neural', 2), ('deep-learning', 2), ('ros', 2), ('autonomous', 2), ('autonomous-car', 2), ('traffic-light', 2), ('ssd-mobilenet', 2), ('vehicle-control', 2)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565253"/>
                  </a:ext>
                </a:extLst>
              </a:tr>
              <a:tr h="203148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유다시티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우분투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캡스톤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('car', 2),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udacity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ubuntu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('capstone', 2), ('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ros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('self-driving-car', 2), ('automation', 2), ('traffic-light', 2)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409583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29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49919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3"/>
          <p:cNvSpPr txBox="1">
            <a:spLocks/>
          </p:cNvSpPr>
          <p:nvPr/>
        </p:nvSpPr>
        <p:spPr>
          <a:xfrm>
            <a:off x="350379" y="1828801"/>
            <a:ext cx="11323176" cy="1478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ko-KR" altLang="en-US" sz="1400" dirty="0" err="1"/>
              <a:t>자율주행차</a:t>
            </a:r>
            <a:r>
              <a:rPr lang="ko-KR" altLang="en-US" sz="1400" dirty="0"/>
              <a:t> </a:t>
            </a:r>
            <a:r>
              <a:rPr lang="ko-KR" altLang="en-US" sz="1400" dirty="0" smtClean="0"/>
              <a:t>저장소</a:t>
            </a:r>
            <a:endParaRPr lang="en-US" altLang="ko-KR" sz="1400" dirty="0"/>
          </a:p>
          <a:p>
            <a:pPr lvl="1">
              <a:lnSpc>
                <a:spcPct val="120000"/>
              </a:lnSpc>
            </a:pPr>
            <a:r>
              <a:rPr lang="en-US" altLang="ko-KR" sz="1200" dirty="0"/>
              <a:t>Autonomous vehicle</a:t>
            </a:r>
            <a:r>
              <a:rPr lang="ko-KR" altLang="en-US" sz="1200" dirty="0"/>
              <a:t>로 토픽을 검색하여</a:t>
            </a:r>
            <a:r>
              <a:rPr lang="en-US" altLang="ko-KR" sz="1200" dirty="0"/>
              <a:t>, </a:t>
            </a:r>
            <a:r>
              <a:rPr lang="ko-KR" altLang="en-US" sz="1200" dirty="0"/>
              <a:t>스타 수 </a:t>
            </a:r>
            <a:r>
              <a:rPr lang="en-US" altLang="ko-KR" sz="1200" dirty="0"/>
              <a:t>10</a:t>
            </a:r>
            <a:r>
              <a:rPr lang="ko-KR" altLang="en-US" sz="1200" dirty="0"/>
              <a:t>개 이상의 </a:t>
            </a:r>
            <a:r>
              <a:rPr lang="en-US" altLang="ko-KR" sz="1200" dirty="0"/>
              <a:t>240</a:t>
            </a:r>
            <a:r>
              <a:rPr lang="ko-KR" altLang="en-US" sz="1200" dirty="0"/>
              <a:t>개의 저장소를 </a:t>
            </a:r>
            <a:r>
              <a:rPr lang="ko-KR" altLang="en-US" sz="1200" dirty="0" err="1"/>
              <a:t>클러스터링</a:t>
            </a:r>
            <a:endParaRPr lang="en-US" altLang="ko-KR" sz="1200" dirty="0"/>
          </a:p>
          <a:p>
            <a:pPr lvl="2">
              <a:lnSpc>
                <a:spcPct val="120000"/>
              </a:lnSpc>
            </a:pPr>
            <a:r>
              <a:rPr lang="ko-KR" altLang="en-US" sz="1100" dirty="0" smtClean="0"/>
              <a:t>기업 </a:t>
            </a:r>
            <a:r>
              <a:rPr lang="ko-KR" altLang="en-US" sz="1100" dirty="0"/>
              <a:t>기반 클러스터 </a:t>
            </a:r>
            <a:r>
              <a:rPr lang="en-US" altLang="ko-KR" sz="1100" dirty="0"/>
              <a:t>: Apollo (</a:t>
            </a:r>
            <a:r>
              <a:rPr lang="ko-KR" altLang="en-US" sz="1100" dirty="0"/>
              <a:t>클러스터</a:t>
            </a:r>
            <a:r>
              <a:rPr lang="en-US" altLang="ko-KR" sz="1100" dirty="0"/>
              <a:t> </a:t>
            </a:r>
            <a:r>
              <a:rPr lang="en-US" altLang="ko-KR" sz="1100" dirty="0" smtClean="0"/>
              <a:t>2),</a:t>
            </a:r>
            <a:r>
              <a:rPr lang="ko-KR" altLang="en-US" sz="1100" dirty="0" smtClean="0"/>
              <a:t> </a:t>
            </a:r>
            <a:r>
              <a:rPr lang="en-US" altLang="ko-KR" sz="1100" dirty="0"/>
              <a:t>Carla (</a:t>
            </a:r>
            <a:r>
              <a:rPr lang="ko-KR" altLang="en-US" sz="1100" dirty="0"/>
              <a:t>클러스터 </a:t>
            </a:r>
            <a:r>
              <a:rPr lang="en-US" altLang="ko-KR" sz="1100" dirty="0"/>
              <a:t>6), </a:t>
            </a:r>
            <a:r>
              <a:rPr lang="en-US" altLang="ko-KR" sz="1100" dirty="0" err="1"/>
              <a:t>Airsim</a:t>
            </a:r>
            <a:r>
              <a:rPr lang="en-US" altLang="ko-KR" sz="1100" dirty="0"/>
              <a:t> (</a:t>
            </a:r>
            <a:r>
              <a:rPr lang="ko-KR" altLang="en-US" sz="1100" dirty="0"/>
              <a:t>클러스터 </a:t>
            </a:r>
            <a:r>
              <a:rPr lang="en-US" altLang="ko-KR" sz="1100" dirty="0" smtClean="0"/>
              <a:t>8), </a:t>
            </a:r>
            <a:r>
              <a:rPr lang="en-US" altLang="ko-KR" sz="1100" dirty="0" err="1"/>
              <a:t>Autoware</a:t>
            </a:r>
            <a:r>
              <a:rPr lang="en-US" altLang="ko-KR" sz="1100" dirty="0"/>
              <a:t> (</a:t>
            </a:r>
            <a:r>
              <a:rPr lang="ko-KR" altLang="en-US" sz="1100" dirty="0"/>
              <a:t>클러스터 </a:t>
            </a:r>
            <a:r>
              <a:rPr lang="en-US" altLang="ko-KR" sz="1100" dirty="0" smtClean="0"/>
              <a:t>3) </a:t>
            </a:r>
            <a:r>
              <a:rPr lang="ko-KR" altLang="en-US" sz="1100" dirty="0"/>
              <a:t>기반의 </a:t>
            </a:r>
            <a:r>
              <a:rPr lang="ko-KR" altLang="en-US" sz="1100" dirty="0" smtClean="0"/>
              <a:t>저장소 도출</a:t>
            </a:r>
            <a:endParaRPr lang="en-US" altLang="ko-KR" sz="1100" dirty="0" smtClean="0"/>
          </a:p>
          <a:p>
            <a:pPr lvl="2">
              <a:lnSpc>
                <a:spcPct val="120000"/>
              </a:lnSpc>
            </a:pPr>
            <a:r>
              <a:rPr lang="ko-KR" altLang="en-US" sz="1100" dirty="0" smtClean="0"/>
              <a:t>기업별로 플랫폼의 경쟁우위를 확보하고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차세대 주도권을 잡으려는 활동 목표가 있음</a:t>
            </a:r>
            <a:endParaRPr lang="en-US" altLang="ko-KR" sz="1100" dirty="0"/>
          </a:p>
          <a:p>
            <a:pPr lvl="2">
              <a:lnSpc>
                <a:spcPct val="120000"/>
              </a:lnSpc>
            </a:pPr>
            <a:endParaRPr lang="en-US" altLang="ko-KR" sz="1100" dirty="0"/>
          </a:p>
          <a:p>
            <a:pPr lvl="2">
              <a:lnSpc>
                <a:spcPct val="120000"/>
              </a:lnSpc>
            </a:pPr>
            <a:endParaRPr lang="ko-KR" altLang="en-US" sz="11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III.3.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미래기술 </a:t>
            </a:r>
            <a:r>
              <a:rPr lang="ko-KR" altLang="en-US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저장소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분석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57567" y="2778873"/>
            <a:ext cx="4893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r">
              <a:buFont typeface="Arial" panose="020B0604020202020204" pitchFamily="34" charset="0"/>
              <a:buChar char="•"/>
            </a:pPr>
            <a:r>
              <a:rPr lang="en-US" altLang="ko-KR" sz="900" b="1" dirty="0" smtClean="0">
                <a:solidFill>
                  <a:srgbClr val="FF0000"/>
                </a:solidFill>
              </a:rPr>
              <a:t>Apollo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는 </a:t>
            </a:r>
            <a:r>
              <a:rPr lang="ko-KR" altLang="en-US" sz="900" b="1" dirty="0" err="1" smtClean="0">
                <a:solidFill>
                  <a:srgbClr val="FF0000"/>
                </a:solidFill>
              </a:rPr>
              <a:t>바이두</a:t>
            </a:r>
            <a:r>
              <a:rPr lang="en-US" altLang="ko-KR" sz="900" b="1" dirty="0" smtClean="0">
                <a:solidFill>
                  <a:srgbClr val="FF0000"/>
                </a:solidFill>
              </a:rPr>
              <a:t>, </a:t>
            </a:r>
            <a:r>
              <a:rPr lang="en-US" altLang="ko-KR" sz="900" b="1" dirty="0" err="1" smtClean="0">
                <a:solidFill>
                  <a:srgbClr val="FF0000"/>
                </a:solidFill>
              </a:rPr>
              <a:t>carla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는 인텔</a:t>
            </a:r>
            <a:r>
              <a:rPr lang="en-US" altLang="ko-KR" sz="900" b="1" dirty="0" smtClean="0">
                <a:solidFill>
                  <a:srgbClr val="FF0000"/>
                </a:solidFill>
              </a:rPr>
              <a:t>/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도요타의 </a:t>
            </a:r>
            <a:r>
              <a:rPr lang="ko-KR" altLang="en-US" sz="900" b="1" dirty="0" err="1" smtClean="0">
                <a:solidFill>
                  <a:srgbClr val="FF0000"/>
                </a:solidFill>
              </a:rPr>
              <a:t>스폰</a:t>
            </a:r>
            <a:r>
              <a:rPr lang="en-US" altLang="ko-KR" sz="900" b="1" dirty="0" smtClean="0">
                <a:solidFill>
                  <a:srgbClr val="FF0000"/>
                </a:solidFill>
              </a:rPr>
              <a:t>, </a:t>
            </a:r>
            <a:r>
              <a:rPr lang="en-US" altLang="ko-KR" sz="900" b="1" dirty="0" err="1" smtClean="0">
                <a:solidFill>
                  <a:srgbClr val="FF0000"/>
                </a:solidFill>
              </a:rPr>
              <a:t>airsim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은 </a:t>
            </a:r>
            <a:r>
              <a:rPr lang="en-US" altLang="ko-KR" sz="900" b="1" dirty="0" smtClean="0">
                <a:solidFill>
                  <a:srgbClr val="FF0000"/>
                </a:solidFill>
              </a:rPr>
              <a:t>Microsoft,                    </a:t>
            </a:r>
            <a:r>
              <a:rPr lang="en-US" altLang="ko-KR" sz="900" b="1" dirty="0" err="1" smtClean="0">
                <a:solidFill>
                  <a:srgbClr val="FF0000"/>
                </a:solidFill>
              </a:rPr>
              <a:t>Autoware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는 일본 국립산업기술종합연구소 주도의 </a:t>
            </a:r>
            <a:r>
              <a:rPr lang="en-US" altLang="ko-KR" sz="900" b="1" dirty="0" err="1" smtClean="0">
                <a:solidFill>
                  <a:srgbClr val="FF0000"/>
                </a:solidFill>
              </a:rPr>
              <a:t>autoware</a:t>
            </a:r>
            <a:r>
              <a:rPr lang="en-US" altLang="ko-KR" sz="900" b="1" dirty="0" smtClean="0">
                <a:solidFill>
                  <a:srgbClr val="FF0000"/>
                </a:solidFill>
              </a:rPr>
              <a:t> foundation 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프로젝트</a:t>
            </a:r>
            <a:endParaRPr lang="ko-KR" altLang="en-US" sz="900" b="1" dirty="0">
              <a:solidFill>
                <a:srgbClr val="FF0000"/>
              </a:solidFill>
            </a:endParaRPr>
          </a:p>
        </p:txBody>
      </p:sp>
      <p:sp>
        <p:nvSpPr>
          <p:cNvPr id="9" name="직사각형 8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err="1">
                <a:solidFill>
                  <a:prstClr val="white"/>
                </a:solidFill>
              </a:rPr>
              <a:t>자율주행차</a:t>
            </a:r>
            <a:r>
              <a:rPr lang="ko-KR" altLang="en-US" b="1" kern="0" dirty="0">
                <a:solidFill>
                  <a:prstClr val="white"/>
                </a:solidFill>
              </a:rPr>
              <a:t> 주요 </a:t>
            </a:r>
            <a:r>
              <a:rPr lang="ko-KR" altLang="en-US" b="1" kern="0" dirty="0" smtClean="0">
                <a:solidFill>
                  <a:prstClr val="white"/>
                </a:solidFill>
              </a:rPr>
              <a:t>개발자 </a:t>
            </a:r>
            <a:r>
              <a:rPr lang="ko-KR" altLang="en-US" b="1" kern="0" dirty="0">
                <a:solidFill>
                  <a:prstClr val="white"/>
                </a:solidFill>
              </a:rPr>
              <a:t>분석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934910"/>
              </p:ext>
            </p:extLst>
          </p:nvPr>
        </p:nvGraphicFramePr>
        <p:xfrm>
          <a:off x="521293" y="3188224"/>
          <a:ext cx="11152262" cy="3189724"/>
        </p:xfrm>
        <a:graphic>
          <a:graphicData uri="http://schemas.openxmlformats.org/drawingml/2006/table">
            <a:tbl>
              <a:tblPr/>
              <a:tblGrid>
                <a:gridCol w="632389">
                  <a:extLst>
                    <a:ext uri="{9D8B030D-6E8A-4147-A177-3AD203B41FA5}">
                      <a16:colId xmlns:a16="http://schemas.microsoft.com/office/drawing/2014/main" val="1865226842"/>
                    </a:ext>
                  </a:extLst>
                </a:gridCol>
                <a:gridCol w="717847">
                  <a:extLst>
                    <a:ext uri="{9D8B030D-6E8A-4147-A177-3AD203B41FA5}">
                      <a16:colId xmlns:a16="http://schemas.microsoft.com/office/drawing/2014/main" val="3039238769"/>
                    </a:ext>
                  </a:extLst>
                </a:gridCol>
                <a:gridCol w="2256090">
                  <a:extLst>
                    <a:ext uri="{9D8B030D-6E8A-4147-A177-3AD203B41FA5}">
                      <a16:colId xmlns:a16="http://schemas.microsoft.com/office/drawing/2014/main" val="727747749"/>
                    </a:ext>
                  </a:extLst>
                </a:gridCol>
                <a:gridCol w="7545936">
                  <a:extLst>
                    <a:ext uri="{9D8B030D-6E8A-4147-A177-3AD203B41FA5}">
                      <a16:colId xmlns:a16="http://schemas.microsoft.com/office/drawing/2014/main" val="2817312224"/>
                    </a:ext>
                  </a:extLst>
                </a:gridCol>
              </a:tblGrid>
              <a:tr h="19312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군집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수</a:t>
                      </a:r>
                      <a:endParaRPr lang="ko-KR" altLang="en-US" sz="9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내용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주요 토픽</a:t>
                      </a:r>
                      <a:r>
                        <a:rPr lang="en-US" altLang="ko-KR" sz="9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9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괄호 안의 숫자는 토픽 출현 횟수</a:t>
                      </a:r>
                      <a:r>
                        <a:rPr lang="en-US" altLang="ko-KR" sz="9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)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8218885"/>
                  </a:ext>
                </a:extLst>
              </a:tr>
              <a:tr h="244409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92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차선감지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Lidar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기술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맵핑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기술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주행제어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AtsushiSakai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PythonRobotics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'generalized-intelligence/GAAS',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pptacher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probabilistic_robotics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'h1st-ai/h1st',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BichenWuUCB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SqueezeSeg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zhm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-real/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MotionPlanning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AtsushiSakai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MATLABRobotics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karanchawla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GPS_IMU_Kalman_Filter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vojtamolda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autodrome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'intel/ad-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rss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-lib'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1399491"/>
                  </a:ext>
                </a:extLst>
              </a:tr>
              <a:tr h="26552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39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기계학습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17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기업프로젝트</a:t>
                      </a:r>
                      <a:r>
                        <a:rPr lang="en-US" altLang="ko-KR" sz="900" kern="0" spc="-17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시뮬레이터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ApolloAuto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apollo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'daohu527/dig-into-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apollo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'thibo73800/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metacar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'Amin-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Tgz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/awesome-CARLA', 'daohu527/awesome-self-driving-car',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maudzung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/RTM3D',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philbort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/awesome-self-driving-cars',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cedricxie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apollo_perception_ros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erdos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-project/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pylot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'abhisheknaik96/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MultiAgentTORCS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5465777"/>
                  </a:ext>
                </a:extLst>
              </a:tr>
              <a:tr h="35096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25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ROS,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시뮬레이터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컴퓨터비전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Autoware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-AI/autoware.ai',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cyberbotics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webots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linorobot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linorobot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AutoRally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autorally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ArduPilot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apm_planner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usdot-fhwa-stol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carma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-platform',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kostaskonkk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datmo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StatueFungus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autonomous_driving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RiccardoGiubilato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ros_autonomous_car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SMARTlab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-Purdue/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ros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-tutorial-gazebo-simulation',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linorobot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/ros_dwm1000', 'Autonomous-Racing-PG/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tu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-do',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IvLabs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/autonomous-delivery-robot', 'mrsd16teamd/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loco_car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uf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-mil/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NaviGator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1751137"/>
                  </a:ext>
                </a:extLst>
              </a:tr>
              <a:tr h="35096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21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딥러닝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기계학습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강화학습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'manfreddiaz/awesome-autonomous-vehicles', 'AndreiBarsan/DynSLAM', 'StanfordASL/Trajectron-plus-plus', 'ika-rwth-aachen/Cam2BEV', 'dotchen/LearningByCheating', 'jiachenli94/Awesome-Decision-Making-Reinforcement-Learning', 'mohamedameen93/German-Traffic-Sign-Classification-Using-TensorFlow', 'anshulpaigwar/GndNet', 'IvLabs/Stair-Climber', 'datacluster-labs/Datacluster-Datasets', 'sapan-ostic/deep_prediction', 'thayerAlshaabi/DeepEye'</a:t>
                      </a:r>
                      <a:endParaRPr lang="en-US" sz="9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8027875"/>
                  </a:ext>
                </a:extLst>
              </a:tr>
              <a:tr h="35096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17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컴퓨터비전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차선감지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차선추적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cfzd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/Ultra-Fast-Lane-Detection', 'tier4/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AutowareArchitectureProposal.proj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mmajewsk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/Tonic',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aljosaosep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ciwt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visualbuffer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/copilot',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vamsiramakrishnan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AdvancedLaneLines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erikliland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pyMHT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ahmdtaha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constrained_attention_filter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RuPingCen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mick_robot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kenshiro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-o/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CarND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-Advanced-Lane-Lines',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cfizette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/road-sign-cascades', 'mohamedameen93/Lane-lines-detection-using-Python-and-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OpenCV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8595133"/>
                  </a:ext>
                </a:extLst>
              </a:tr>
              <a:tr h="35096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16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딥러닝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컴퓨터비전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시뮬레이터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</a:t>
                      </a:r>
                      <a:r>
                        <a:rPr lang="en-US" sz="800" kern="100" spc="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carla</a:t>
                      </a:r>
                      <a:r>
                        <a:rPr lang="en-US" sz="800" kern="100" spc="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-simulator/</a:t>
                      </a:r>
                      <a:r>
                        <a:rPr lang="en-US" sz="800" kern="100" spc="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carla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microsoft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AutonomousDrivingCookbook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sigmaai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/self-driving-golf-cart',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MankaranSingh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/Auto-Birds-Eye',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DeepTecher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SecondaryAwesomeCollection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'init27/MIT-6.S094-Deep-Learning-for-Self-Driving-Cars',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enginBozkurt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carla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-training-data',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Ekim-Yurtsever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DeepTL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-Lane-Change-Classification',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Zhenye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-Na/e2e-learning-self-driving-cars'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9483934"/>
                  </a:ext>
                </a:extLst>
              </a:tr>
              <a:tr h="35096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딥러닝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컴퓨터비전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데이터</a:t>
                      </a:r>
                      <a:endParaRPr lang="ko-KR" altLang="en-US" sz="9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'jiachenli94/Awesome-Interaction-aware-Trajectory-Prediction',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dctian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DeepPiCar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datlife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jetson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-car',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fabvio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ld-lsi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ndrplz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dreyeve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fabvio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/Cascade-LD',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fabvio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TuSimple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-lane-classes',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lgsvl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lanefollowing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javiermcebrian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glcapsnet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singlavinod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/Self-Driving-Car-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NanoDegree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Udacity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bborja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wasr_network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bborja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modd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naiveHobo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/Rambo',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sakaridis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/MGCDA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15300726"/>
                  </a:ext>
                </a:extLst>
              </a:tr>
              <a:tr h="35096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39951" marR="39951" marT="11045" marB="11045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ROS, </a:t>
                      </a:r>
                      <a:r>
                        <a:rPr lang="ko-KR" altLang="en-US" sz="900" kern="0" spc="-50" dirty="0" err="1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컴퓨터비전</a:t>
                      </a:r>
                      <a:r>
                        <a:rPr lang="en-US" altLang="ko-KR" sz="9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RC </a:t>
                      </a:r>
                      <a:r>
                        <a:rPr lang="ko-KR" altLang="en-US" sz="9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카</a:t>
                      </a:r>
                    </a:p>
                  </a:txBody>
                  <a:tcPr marL="39951" marR="39951" marT="11045" marB="11045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microsoft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AirSim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DeepTecher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/awesome-autonomous-vehicle',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Habrador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/Self-driving-vehicle',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enginBozkurt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/Visualizing-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lidar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-data',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GigaFlopsis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rc_car_ros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yconst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/burro',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jmscslgroup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catvehicle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szenergy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szenergy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-public-resources',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benjaminykim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/self-driving-car-simulator', 'Ansheel9/End-to-End-Self-Driving-Car', 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dineshresearch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Autonomouscar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'khanhvu207/FPT-DigitalRace2020</a:t>
                      </a:r>
                      <a:endParaRPr lang="en-US" sz="9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5415628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30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04001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내용 개체 틀 3"/>
          <p:cNvSpPr txBox="1">
            <a:spLocks/>
          </p:cNvSpPr>
          <p:nvPr/>
        </p:nvSpPr>
        <p:spPr>
          <a:xfrm>
            <a:off x="350379" y="1828801"/>
            <a:ext cx="11323176" cy="1478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ko-KR" altLang="en-US" sz="1400" dirty="0" err="1"/>
              <a:t>자율주행차</a:t>
            </a:r>
            <a:r>
              <a:rPr lang="ko-KR" altLang="en-US" sz="1400" dirty="0"/>
              <a:t> </a:t>
            </a:r>
            <a:r>
              <a:rPr lang="ko-KR" altLang="en-US" sz="1400" dirty="0" smtClean="0"/>
              <a:t>저장소</a:t>
            </a:r>
            <a:endParaRPr lang="en-US" altLang="ko-KR" sz="1400" dirty="0"/>
          </a:p>
          <a:p>
            <a:pPr lvl="1">
              <a:lnSpc>
                <a:spcPct val="120000"/>
              </a:lnSpc>
            </a:pPr>
            <a:r>
              <a:rPr lang="en-US" altLang="ko-KR" sz="1200" dirty="0"/>
              <a:t>Autonomous vehicle</a:t>
            </a:r>
            <a:r>
              <a:rPr lang="ko-KR" altLang="en-US" sz="1200" dirty="0"/>
              <a:t>로 토픽을 검색하여</a:t>
            </a:r>
            <a:r>
              <a:rPr lang="en-US" altLang="ko-KR" sz="1200" dirty="0"/>
              <a:t>, </a:t>
            </a:r>
            <a:r>
              <a:rPr lang="ko-KR" altLang="en-US" sz="1200" dirty="0"/>
              <a:t>스타 수 </a:t>
            </a:r>
            <a:r>
              <a:rPr lang="en-US" altLang="ko-KR" sz="1200" dirty="0"/>
              <a:t>10</a:t>
            </a:r>
            <a:r>
              <a:rPr lang="ko-KR" altLang="en-US" sz="1200" dirty="0"/>
              <a:t>개 이상의 </a:t>
            </a:r>
            <a:r>
              <a:rPr lang="en-US" altLang="ko-KR" sz="1200" dirty="0"/>
              <a:t>240</a:t>
            </a:r>
            <a:r>
              <a:rPr lang="ko-KR" altLang="en-US" sz="1200" dirty="0"/>
              <a:t>개의 저장소를 </a:t>
            </a:r>
            <a:r>
              <a:rPr lang="ko-KR" altLang="en-US" sz="1200" dirty="0" err="1"/>
              <a:t>클러스터링</a:t>
            </a:r>
            <a:endParaRPr lang="en-US" altLang="ko-KR" sz="1200" dirty="0"/>
          </a:p>
          <a:p>
            <a:pPr lvl="2">
              <a:lnSpc>
                <a:spcPct val="120000"/>
              </a:lnSpc>
            </a:pPr>
            <a:r>
              <a:rPr lang="ko-KR" altLang="en-US" sz="1100" dirty="0" smtClean="0"/>
              <a:t>기업 </a:t>
            </a:r>
            <a:r>
              <a:rPr lang="ko-KR" altLang="en-US" sz="1100" dirty="0"/>
              <a:t>기반 클러스터 </a:t>
            </a:r>
            <a:r>
              <a:rPr lang="en-US" altLang="ko-KR" sz="1100" dirty="0"/>
              <a:t>: Apollo (</a:t>
            </a:r>
            <a:r>
              <a:rPr lang="ko-KR" altLang="en-US" sz="1100" dirty="0"/>
              <a:t>클러스터</a:t>
            </a:r>
            <a:r>
              <a:rPr lang="en-US" altLang="ko-KR" sz="1100" dirty="0"/>
              <a:t> </a:t>
            </a:r>
            <a:r>
              <a:rPr lang="en-US" altLang="ko-KR" sz="1100" dirty="0" smtClean="0"/>
              <a:t>2),</a:t>
            </a:r>
            <a:r>
              <a:rPr lang="ko-KR" altLang="en-US" sz="1100" dirty="0" smtClean="0"/>
              <a:t> </a:t>
            </a:r>
            <a:r>
              <a:rPr lang="en-US" altLang="ko-KR" sz="1100" dirty="0"/>
              <a:t>Carla (</a:t>
            </a:r>
            <a:r>
              <a:rPr lang="ko-KR" altLang="en-US" sz="1100" dirty="0"/>
              <a:t>클러스터 </a:t>
            </a:r>
            <a:r>
              <a:rPr lang="en-US" altLang="ko-KR" sz="1100" dirty="0"/>
              <a:t>6), </a:t>
            </a:r>
            <a:r>
              <a:rPr lang="en-US" altLang="ko-KR" sz="1100" dirty="0" err="1"/>
              <a:t>Airsim</a:t>
            </a:r>
            <a:r>
              <a:rPr lang="en-US" altLang="ko-KR" sz="1100" dirty="0"/>
              <a:t> (</a:t>
            </a:r>
            <a:r>
              <a:rPr lang="ko-KR" altLang="en-US" sz="1100" dirty="0"/>
              <a:t>클러스터 </a:t>
            </a:r>
            <a:r>
              <a:rPr lang="en-US" altLang="ko-KR" sz="1100" dirty="0" smtClean="0"/>
              <a:t>8), </a:t>
            </a:r>
            <a:r>
              <a:rPr lang="en-US" altLang="ko-KR" sz="1100" dirty="0" err="1"/>
              <a:t>Autoware</a:t>
            </a:r>
            <a:r>
              <a:rPr lang="en-US" altLang="ko-KR" sz="1100" dirty="0"/>
              <a:t> (</a:t>
            </a:r>
            <a:r>
              <a:rPr lang="ko-KR" altLang="en-US" sz="1100" dirty="0"/>
              <a:t>클러스터 </a:t>
            </a:r>
            <a:r>
              <a:rPr lang="en-US" altLang="ko-KR" sz="1100" dirty="0" smtClean="0"/>
              <a:t>3) </a:t>
            </a:r>
            <a:r>
              <a:rPr lang="ko-KR" altLang="en-US" sz="1100" dirty="0"/>
              <a:t>기반의 </a:t>
            </a:r>
            <a:r>
              <a:rPr lang="ko-KR" altLang="en-US" sz="1100" dirty="0" smtClean="0"/>
              <a:t>저장소 도출</a:t>
            </a:r>
            <a:endParaRPr lang="en-US" altLang="ko-KR" sz="1100" dirty="0" smtClean="0"/>
          </a:p>
          <a:p>
            <a:pPr lvl="2">
              <a:lnSpc>
                <a:spcPct val="120000"/>
              </a:lnSpc>
            </a:pPr>
            <a:r>
              <a:rPr lang="ko-KR" altLang="en-US" sz="1100" dirty="0" smtClean="0"/>
              <a:t>기업별로 플랫폼의 경쟁우위를 확보하고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차세대 주도권을 잡으려는 활동 목표가 있음</a:t>
            </a:r>
            <a:endParaRPr lang="en-US" altLang="ko-KR" sz="1100" dirty="0"/>
          </a:p>
          <a:p>
            <a:pPr lvl="2">
              <a:lnSpc>
                <a:spcPct val="120000"/>
              </a:lnSpc>
            </a:pPr>
            <a:endParaRPr lang="en-US" altLang="ko-KR" sz="1100" dirty="0"/>
          </a:p>
          <a:p>
            <a:pPr lvl="2">
              <a:lnSpc>
                <a:spcPct val="120000"/>
              </a:lnSpc>
            </a:pPr>
            <a:endParaRPr lang="ko-KR" altLang="en-US" sz="11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III.3.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미래기술 </a:t>
            </a:r>
            <a:r>
              <a:rPr lang="ko-KR" altLang="en-US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저장소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분석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57567" y="2778873"/>
            <a:ext cx="4893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r">
              <a:buFont typeface="Arial" panose="020B0604020202020204" pitchFamily="34" charset="0"/>
              <a:buChar char="•"/>
            </a:pPr>
            <a:r>
              <a:rPr lang="en-US" altLang="ko-KR" sz="900" b="1" dirty="0" smtClean="0">
                <a:solidFill>
                  <a:srgbClr val="FF0000"/>
                </a:solidFill>
              </a:rPr>
              <a:t>Apollo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는 </a:t>
            </a:r>
            <a:r>
              <a:rPr lang="ko-KR" altLang="en-US" sz="900" b="1" dirty="0" err="1" smtClean="0">
                <a:solidFill>
                  <a:srgbClr val="FF0000"/>
                </a:solidFill>
              </a:rPr>
              <a:t>바이두</a:t>
            </a:r>
            <a:r>
              <a:rPr lang="en-US" altLang="ko-KR" sz="900" b="1" dirty="0" smtClean="0">
                <a:solidFill>
                  <a:srgbClr val="FF0000"/>
                </a:solidFill>
              </a:rPr>
              <a:t>, </a:t>
            </a:r>
            <a:r>
              <a:rPr lang="en-US" altLang="ko-KR" sz="900" b="1" dirty="0" err="1" smtClean="0">
                <a:solidFill>
                  <a:srgbClr val="FF0000"/>
                </a:solidFill>
              </a:rPr>
              <a:t>carla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는 인텔</a:t>
            </a:r>
            <a:r>
              <a:rPr lang="en-US" altLang="ko-KR" sz="900" b="1" dirty="0" smtClean="0">
                <a:solidFill>
                  <a:srgbClr val="FF0000"/>
                </a:solidFill>
              </a:rPr>
              <a:t>/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도요타의 </a:t>
            </a:r>
            <a:r>
              <a:rPr lang="ko-KR" altLang="en-US" sz="900" b="1" dirty="0" err="1" smtClean="0">
                <a:solidFill>
                  <a:srgbClr val="FF0000"/>
                </a:solidFill>
              </a:rPr>
              <a:t>스폰</a:t>
            </a:r>
            <a:r>
              <a:rPr lang="en-US" altLang="ko-KR" sz="900" b="1" dirty="0" smtClean="0">
                <a:solidFill>
                  <a:srgbClr val="FF0000"/>
                </a:solidFill>
              </a:rPr>
              <a:t>, </a:t>
            </a:r>
            <a:r>
              <a:rPr lang="en-US" altLang="ko-KR" sz="900" b="1" dirty="0" err="1" smtClean="0">
                <a:solidFill>
                  <a:srgbClr val="FF0000"/>
                </a:solidFill>
              </a:rPr>
              <a:t>airsim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은 </a:t>
            </a:r>
            <a:r>
              <a:rPr lang="en-US" altLang="ko-KR" sz="900" b="1" dirty="0" smtClean="0">
                <a:solidFill>
                  <a:srgbClr val="FF0000"/>
                </a:solidFill>
              </a:rPr>
              <a:t>Microsoft,                    </a:t>
            </a:r>
            <a:r>
              <a:rPr lang="en-US" altLang="ko-KR" sz="900" b="1" dirty="0" err="1" smtClean="0">
                <a:solidFill>
                  <a:srgbClr val="FF0000"/>
                </a:solidFill>
              </a:rPr>
              <a:t>Autoware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는 일본 국립산업기술종합연구소 주도의 </a:t>
            </a:r>
            <a:r>
              <a:rPr lang="en-US" altLang="ko-KR" sz="900" b="1" dirty="0" err="1" smtClean="0">
                <a:solidFill>
                  <a:srgbClr val="FF0000"/>
                </a:solidFill>
              </a:rPr>
              <a:t>autoware</a:t>
            </a:r>
            <a:r>
              <a:rPr lang="en-US" altLang="ko-KR" sz="900" b="1" dirty="0" smtClean="0">
                <a:solidFill>
                  <a:srgbClr val="FF0000"/>
                </a:solidFill>
              </a:rPr>
              <a:t> foundation </a:t>
            </a:r>
            <a:r>
              <a:rPr lang="ko-KR" altLang="en-US" sz="900" b="1" dirty="0" smtClean="0">
                <a:solidFill>
                  <a:srgbClr val="FF0000"/>
                </a:solidFill>
              </a:rPr>
              <a:t>프로젝트</a:t>
            </a:r>
            <a:endParaRPr lang="ko-KR" altLang="en-US" sz="900" b="1" dirty="0">
              <a:solidFill>
                <a:srgbClr val="FF0000"/>
              </a:solidFill>
            </a:endParaRPr>
          </a:p>
        </p:txBody>
      </p:sp>
      <p:sp>
        <p:nvSpPr>
          <p:cNvPr id="9" name="직사각형 8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err="1">
                <a:solidFill>
                  <a:prstClr val="white"/>
                </a:solidFill>
              </a:rPr>
              <a:t>자율주행차</a:t>
            </a:r>
            <a:r>
              <a:rPr lang="ko-KR" altLang="en-US" b="1" kern="0" dirty="0">
                <a:solidFill>
                  <a:prstClr val="white"/>
                </a:solidFill>
              </a:rPr>
              <a:t> 주요 </a:t>
            </a:r>
            <a:r>
              <a:rPr lang="ko-KR" altLang="en-US" b="1" kern="0" dirty="0" smtClean="0">
                <a:solidFill>
                  <a:prstClr val="white"/>
                </a:solidFill>
              </a:rPr>
              <a:t>개발자 </a:t>
            </a:r>
            <a:r>
              <a:rPr lang="ko-KR" altLang="en-US" b="1" kern="0" dirty="0">
                <a:solidFill>
                  <a:prstClr val="white"/>
                </a:solidFill>
              </a:rPr>
              <a:t>분석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378509"/>
              </p:ext>
            </p:extLst>
          </p:nvPr>
        </p:nvGraphicFramePr>
        <p:xfrm>
          <a:off x="594270" y="3333130"/>
          <a:ext cx="10759530" cy="2179954"/>
        </p:xfrm>
        <a:graphic>
          <a:graphicData uri="http://schemas.openxmlformats.org/drawingml/2006/table">
            <a:tbl>
              <a:tblPr/>
              <a:tblGrid>
                <a:gridCol w="1302472">
                  <a:extLst>
                    <a:ext uri="{9D8B030D-6E8A-4147-A177-3AD203B41FA5}">
                      <a16:colId xmlns:a16="http://schemas.microsoft.com/office/drawing/2014/main" val="2625403302"/>
                    </a:ext>
                  </a:extLst>
                </a:gridCol>
                <a:gridCol w="1232595">
                  <a:extLst>
                    <a:ext uri="{9D8B030D-6E8A-4147-A177-3AD203B41FA5}">
                      <a16:colId xmlns:a16="http://schemas.microsoft.com/office/drawing/2014/main" val="1722783284"/>
                    </a:ext>
                  </a:extLst>
                </a:gridCol>
                <a:gridCol w="1232595">
                  <a:extLst>
                    <a:ext uri="{9D8B030D-6E8A-4147-A177-3AD203B41FA5}">
                      <a16:colId xmlns:a16="http://schemas.microsoft.com/office/drawing/2014/main" val="4294324596"/>
                    </a:ext>
                  </a:extLst>
                </a:gridCol>
                <a:gridCol w="1412349">
                  <a:extLst>
                    <a:ext uri="{9D8B030D-6E8A-4147-A177-3AD203B41FA5}">
                      <a16:colId xmlns:a16="http://schemas.microsoft.com/office/drawing/2014/main" val="3144192888"/>
                    </a:ext>
                  </a:extLst>
                </a:gridCol>
                <a:gridCol w="1342472">
                  <a:extLst>
                    <a:ext uri="{9D8B030D-6E8A-4147-A177-3AD203B41FA5}">
                      <a16:colId xmlns:a16="http://schemas.microsoft.com/office/drawing/2014/main" val="3647575776"/>
                    </a:ext>
                  </a:extLst>
                </a:gridCol>
                <a:gridCol w="1202719">
                  <a:extLst>
                    <a:ext uri="{9D8B030D-6E8A-4147-A177-3AD203B41FA5}">
                      <a16:colId xmlns:a16="http://schemas.microsoft.com/office/drawing/2014/main" val="1273801144"/>
                    </a:ext>
                  </a:extLst>
                </a:gridCol>
                <a:gridCol w="1552102">
                  <a:extLst>
                    <a:ext uri="{9D8B030D-6E8A-4147-A177-3AD203B41FA5}">
                      <a16:colId xmlns:a16="http://schemas.microsoft.com/office/drawing/2014/main" val="1879361497"/>
                    </a:ext>
                  </a:extLst>
                </a:gridCol>
                <a:gridCol w="1482226">
                  <a:extLst>
                    <a:ext uri="{9D8B030D-6E8A-4147-A177-3AD203B41FA5}">
                      <a16:colId xmlns:a16="http://schemas.microsoft.com/office/drawing/2014/main" val="474072361"/>
                    </a:ext>
                  </a:extLst>
                </a:gridCol>
              </a:tblGrid>
              <a:tr h="39737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-5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기업</a:t>
                      </a:r>
                      <a:endParaRPr lang="ko-KR" alt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Star </a:t>
                      </a:r>
                      <a:r>
                        <a:rPr lang="ko-KR" altLang="en-US" sz="1200" kern="0" spc="-5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수</a:t>
                      </a:r>
                      <a:endParaRPr lang="ko-KR" alt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10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Branch </a:t>
                      </a:r>
                      <a:r>
                        <a:rPr lang="ko-KR" altLang="en-US" sz="1200" kern="0" spc="-10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수</a:t>
                      </a:r>
                      <a:endParaRPr lang="ko-KR" alt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Request </a:t>
                      </a:r>
                      <a:r>
                        <a:rPr lang="ko-KR" altLang="en-US" sz="1200" kern="0" spc="-5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수</a:t>
                      </a:r>
                      <a:endParaRPr lang="ko-KR" alt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Commit </a:t>
                      </a:r>
                      <a:r>
                        <a:rPr lang="ko-KR" altLang="en-US" sz="1200" kern="0" spc="-5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수</a:t>
                      </a:r>
                      <a:endParaRPr lang="ko-KR" alt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Folk </a:t>
                      </a:r>
                      <a:r>
                        <a:rPr lang="ko-KR" altLang="en-US" sz="1200" kern="0" spc="-5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수</a:t>
                      </a:r>
                      <a:endParaRPr lang="ko-KR" alt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Created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FFFFFF"/>
                          </a:solidFill>
                          <a:effectLst/>
                          <a:latin typeface="나눔고딕"/>
                          <a:ea typeface="나눔고딕"/>
                        </a:rPr>
                        <a:t>Language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7317807"/>
                  </a:ext>
                </a:extLst>
              </a:tr>
              <a:tr h="39737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Apollo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19,595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27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51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18,019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7,859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2017.7.4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C++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0075300"/>
                  </a:ext>
                </a:extLst>
              </a:tr>
              <a:tr h="39737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Carla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6,862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134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16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5,439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2,100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2017.10.24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C++, Python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6851908"/>
                  </a:ext>
                </a:extLst>
              </a:tr>
              <a:tr h="590450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AirSim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12,396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17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19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3,121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3,487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2017.2.14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C++,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C#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9069850"/>
                  </a:ext>
                </a:extLst>
              </a:tr>
              <a:tr h="39737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Autoware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4,999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-5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1</a:t>
                      </a:r>
                      <a:endParaRPr lang="en-US" sz="1200" kern="0" spc="-5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0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3,570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2,022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2015.8.24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00" spc="0" dirty="0">
                          <a:solidFill>
                            <a:srgbClr val="000000"/>
                          </a:solidFill>
                          <a:effectLst/>
                          <a:latin typeface="나눔고딕"/>
                          <a:ea typeface="나눔고딕"/>
                        </a:rPr>
                        <a:t>-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나눔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1366721"/>
                  </a:ext>
                </a:extLst>
              </a:tr>
            </a:tbl>
          </a:graphicData>
        </a:graphic>
      </p:graphicFrame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31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58378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_x486564080" descr="EMB00000e4417b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480" y="2277392"/>
            <a:ext cx="5912454" cy="3820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III.3. 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미래기술 저장소 분석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316194" y="1383182"/>
            <a:ext cx="5774508" cy="5179987"/>
          </a:xfrm>
        </p:spPr>
        <p:txBody>
          <a:bodyPr>
            <a:normAutofit/>
          </a:bodyPr>
          <a:lstStyle/>
          <a:p>
            <a:pPr latinLnBrk="0">
              <a:lnSpc>
                <a:spcPct val="120000"/>
              </a:lnSpc>
            </a:pPr>
            <a:r>
              <a:rPr lang="ko-KR" altLang="en-US" sz="1800" dirty="0" err="1" smtClean="0"/>
              <a:t>자율주행차</a:t>
            </a:r>
            <a:r>
              <a:rPr lang="ko-KR" altLang="en-US" sz="1800" dirty="0" smtClean="0"/>
              <a:t> 저장소</a:t>
            </a:r>
            <a:endParaRPr lang="en-US" altLang="ko-KR" sz="1800" dirty="0" smtClean="0"/>
          </a:p>
          <a:p>
            <a:pPr lvl="1" latinLnBrk="0">
              <a:lnSpc>
                <a:spcPct val="120000"/>
              </a:lnSpc>
            </a:pPr>
            <a:r>
              <a:rPr lang="ko-KR" altLang="en-US" sz="1600" dirty="0" smtClean="0"/>
              <a:t>감지</a:t>
            </a:r>
            <a:r>
              <a:rPr lang="en-US" altLang="ko-KR" sz="1600" dirty="0" smtClean="0"/>
              <a:t>-</a:t>
            </a:r>
            <a:r>
              <a:rPr lang="ko-KR" altLang="en-US" sz="1600" dirty="0" smtClean="0"/>
              <a:t>연결</a:t>
            </a:r>
            <a:r>
              <a:rPr lang="en-US" altLang="ko-KR" sz="1600" dirty="0" smtClean="0"/>
              <a:t>-</a:t>
            </a:r>
            <a:r>
              <a:rPr lang="ko-KR" altLang="en-US" sz="1600" dirty="0" smtClean="0"/>
              <a:t>처리</a:t>
            </a:r>
            <a:r>
              <a:rPr lang="en-US" altLang="ko-KR" sz="1600" dirty="0" smtClean="0"/>
              <a:t>-</a:t>
            </a:r>
            <a:r>
              <a:rPr lang="ko-KR" altLang="en-US" sz="1600" dirty="0" smtClean="0"/>
              <a:t>자율화에서 대부분 </a:t>
            </a:r>
            <a:r>
              <a:rPr lang="en-US" altLang="ko-KR" sz="1600" dirty="0" smtClean="0"/>
              <a:t>V2X</a:t>
            </a:r>
            <a:r>
              <a:rPr lang="ko-KR" altLang="en-US" sz="1600" dirty="0" smtClean="0"/>
              <a:t>의 </a:t>
            </a:r>
            <a:r>
              <a:rPr lang="ko-KR" altLang="en-US" sz="1600" dirty="0" err="1" smtClean="0"/>
              <a:t>감지기술</a:t>
            </a:r>
            <a:endParaRPr lang="en-US" altLang="ko-KR" sz="1600" dirty="0" smtClean="0"/>
          </a:p>
          <a:p>
            <a:pPr lvl="2" latinLnBrk="0">
              <a:lnSpc>
                <a:spcPct val="120000"/>
              </a:lnSpc>
            </a:pPr>
            <a:r>
              <a:rPr lang="ko-KR" altLang="en-US" sz="1400" dirty="0" smtClean="0"/>
              <a:t>주요기업</a:t>
            </a:r>
            <a:r>
              <a:rPr lang="en-US" altLang="ko-KR" sz="1400" dirty="0" smtClean="0"/>
              <a:t> : Carla, Apollo, MS, </a:t>
            </a:r>
            <a:r>
              <a:rPr lang="en-US" altLang="ko-KR" sz="1400" dirty="0" err="1" smtClean="0"/>
              <a:t>Autoware</a:t>
            </a:r>
            <a:endParaRPr lang="en-US" altLang="ko-KR" sz="1400" dirty="0" smtClean="0"/>
          </a:p>
          <a:p>
            <a:pPr lvl="3" latinLnBrk="0">
              <a:lnSpc>
                <a:spcPct val="120000"/>
              </a:lnSpc>
            </a:pPr>
            <a:r>
              <a:rPr lang="en-US" altLang="ko-KR" sz="1200" dirty="0" smtClean="0"/>
              <a:t>Carla: </a:t>
            </a:r>
            <a:r>
              <a:rPr lang="ko-KR" altLang="en-US" sz="1200" dirty="0" err="1" smtClean="0"/>
              <a:t>센싱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카메라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기반 시뮬레이터</a:t>
            </a:r>
            <a:endParaRPr lang="en-US" altLang="ko-KR" sz="1200" dirty="0" smtClean="0"/>
          </a:p>
          <a:p>
            <a:pPr lvl="3" latinLnBrk="0">
              <a:lnSpc>
                <a:spcPct val="120000"/>
              </a:lnSpc>
            </a:pPr>
            <a:r>
              <a:rPr lang="en-US" altLang="ko-KR" sz="1200" dirty="0" smtClean="0"/>
              <a:t>Apollo: </a:t>
            </a:r>
            <a:r>
              <a:rPr lang="ko-KR" altLang="en-US" sz="1200" dirty="0" err="1" smtClean="0"/>
              <a:t>센싱</a:t>
            </a:r>
            <a:r>
              <a:rPr lang="ko-KR" altLang="en-US" sz="1200" dirty="0" smtClean="0"/>
              <a:t> 기술</a:t>
            </a:r>
            <a:endParaRPr lang="en-US" altLang="ko-KR" sz="1200" dirty="0" smtClean="0"/>
          </a:p>
          <a:p>
            <a:pPr lvl="3" latinLnBrk="0">
              <a:lnSpc>
                <a:spcPct val="120000"/>
              </a:lnSpc>
            </a:pPr>
            <a:r>
              <a:rPr lang="en-US" altLang="ko-KR" sz="1200" dirty="0" err="1" smtClean="0"/>
              <a:t>AirSim</a:t>
            </a:r>
            <a:r>
              <a:rPr lang="en-US" altLang="ko-KR" sz="1200" dirty="0" smtClean="0"/>
              <a:t>: </a:t>
            </a:r>
            <a:r>
              <a:rPr lang="ko-KR" altLang="en-US" sz="1200" dirty="0" err="1" smtClean="0"/>
              <a:t>센싱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카메라 기반 시뮬레이터</a:t>
            </a:r>
            <a:endParaRPr lang="en-US" altLang="ko-KR" sz="1200" dirty="0" smtClean="0"/>
          </a:p>
          <a:p>
            <a:pPr lvl="3" latinLnBrk="0">
              <a:lnSpc>
                <a:spcPct val="120000"/>
              </a:lnSpc>
            </a:pPr>
            <a:r>
              <a:rPr lang="en-US" altLang="ko-KR" sz="1200" dirty="0" err="1" smtClean="0"/>
              <a:t>Autoware</a:t>
            </a:r>
            <a:r>
              <a:rPr lang="en-US" altLang="ko-KR" sz="1200" dirty="0" smtClean="0"/>
              <a:t>: ROS </a:t>
            </a:r>
            <a:r>
              <a:rPr lang="ko-KR" altLang="en-US" sz="1200" dirty="0" smtClean="0"/>
              <a:t>기반 자율주행</a:t>
            </a:r>
            <a:endParaRPr lang="en-US" altLang="ko-KR" sz="1200" dirty="0" smtClean="0"/>
          </a:p>
          <a:p>
            <a:pPr lvl="2" latinLnBrk="0">
              <a:lnSpc>
                <a:spcPct val="120000"/>
              </a:lnSpc>
            </a:pPr>
            <a:r>
              <a:rPr lang="ko-KR" altLang="en-US" sz="1400" dirty="0" smtClean="0"/>
              <a:t>센서 </a:t>
            </a:r>
            <a:r>
              <a:rPr lang="en-US" altLang="ko-KR" sz="1400" dirty="0" smtClean="0"/>
              <a:t>HW: </a:t>
            </a:r>
            <a:r>
              <a:rPr lang="en-US" altLang="ko-KR" sz="1400" dirty="0" err="1" smtClean="0"/>
              <a:t>lidar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카메라</a:t>
            </a:r>
            <a:r>
              <a:rPr lang="en-US" altLang="ko-KR" sz="1400" dirty="0" smtClean="0"/>
              <a:t>, GPS</a:t>
            </a:r>
          </a:p>
          <a:p>
            <a:pPr lvl="2" latinLnBrk="0">
              <a:lnSpc>
                <a:spcPct val="120000"/>
              </a:lnSpc>
            </a:pPr>
            <a:r>
              <a:rPr lang="ko-KR" altLang="en-US" sz="1400" dirty="0" smtClean="0"/>
              <a:t>처리 알고리즘 오픈소스</a:t>
            </a:r>
            <a:endParaRPr lang="en-US" altLang="ko-KR" sz="1400" dirty="0" smtClean="0"/>
          </a:p>
          <a:p>
            <a:pPr lvl="3" latinLnBrk="0">
              <a:lnSpc>
                <a:spcPct val="120000"/>
              </a:lnSpc>
            </a:pPr>
            <a:r>
              <a:rPr lang="ko-KR" altLang="en-US" sz="1200" dirty="0" smtClean="0"/>
              <a:t>신호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경로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위치를 통한 </a:t>
            </a:r>
            <a:r>
              <a:rPr lang="ko-KR" altLang="en-US" sz="1200" dirty="0" err="1" smtClean="0"/>
              <a:t>맵핑기술</a:t>
            </a:r>
            <a:r>
              <a:rPr lang="ko-KR" altLang="en-US" sz="1200" dirty="0" smtClean="0"/>
              <a:t> 및 경로 확인 기술</a:t>
            </a:r>
            <a:endParaRPr lang="en-US" altLang="ko-KR" sz="1200" dirty="0" smtClean="0"/>
          </a:p>
          <a:p>
            <a:pPr lvl="3" latinLnBrk="0">
              <a:lnSpc>
                <a:spcPct val="120000"/>
              </a:lnSpc>
            </a:pPr>
            <a:r>
              <a:rPr lang="ko-KR" altLang="en-US" sz="1200" dirty="0" smtClean="0"/>
              <a:t>로봇을 제어하는 기술</a:t>
            </a:r>
            <a:endParaRPr lang="en-US" altLang="ko-KR" sz="1200" dirty="0" smtClean="0"/>
          </a:p>
          <a:p>
            <a:pPr lvl="3" latinLnBrk="0">
              <a:lnSpc>
                <a:spcPct val="120000"/>
              </a:lnSpc>
            </a:pPr>
            <a:r>
              <a:rPr lang="ko-KR" altLang="en-US" sz="1200" dirty="0" smtClean="0"/>
              <a:t>기계학습 사용</a:t>
            </a:r>
            <a:endParaRPr lang="en-US" altLang="ko-KR" sz="1200" dirty="0" smtClean="0"/>
          </a:p>
          <a:p>
            <a:pPr lvl="2" latinLnBrk="0">
              <a:lnSpc>
                <a:spcPct val="120000"/>
              </a:lnSpc>
            </a:pPr>
            <a:r>
              <a:rPr lang="ko-KR" altLang="en-US" sz="1400" dirty="0" smtClean="0"/>
              <a:t>자율화 오픈소스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시뮬레이터 기술</a:t>
            </a:r>
            <a:endParaRPr lang="en-US" altLang="ko-KR" sz="1400" dirty="0" smtClean="0"/>
          </a:p>
          <a:p>
            <a:pPr lvl="1" latinLnBrk="0">
              <a:lnSpc>
                <a:spcPct val="120000"/>
              </a:lnSpc>
            </a:pPr>
            <a:r>
              <a:rPr lang="ko-KR" altLang="en-US" sz="1600" dirty="0" smtClean="0"/>
              <a:t>오픈소스에서 상대적으로 레이더 기술이나 </a:t>
            </a:r>
            <a:r>
              <a:rPr lang="ko-KR" altLang="en-US" sz="1600" dirty="0" err="1" smtClean="0"/>
              <a:t>보안기술은</a:t>
            </a:r>
            <a:r>
              <a:rPr lang="ko-KR" altLang="en-US" sz="1600" dirty="0" smtClean="0"/>
              <a:t> 약함 </a:t>
            </a:r>
            <a:endParaRPr lang="en-US" altLang="ko-KR" sz="1600" dirty="0" smtClean="0"/>
          </a:p>
          <a:p>
            <a:pPr lvl="1" latinLnBrk="0">
              <a:lnSpc>
                <a:spcPct val="120000"/>
              </a:lnSpc>
            </a:pPr>
            <a:endParaRPr lang="en-US" altLang="ko-KR" sz="1600" dirty="0" smtClean="0"/>
          </a:p>
          <a:p>
            <a:pPr lvl="2" latinLnBrk="0">
              <a:lnSpc>
                <a:spcPct val="120000"/>
              </a:lnSpc>
            </a:pPr>
            <a:endParaRPr lang="ko-KR" altLang="en-US" sz="1400" dirty="0"/>
          </a:p>
        </p:txBody>
      </p:sp>
      <p:cxnSp>
        <p:nvCxnSpPr>
          <p:cNvPr id="5" name="직선 연결선 4"/>
          <p:cNvCxnSpPr/>
          <p:nvPr/>
        </p:nvCxnSpPr>
        <p:spPr>
          <a:xfrm flipH="1">
            <a:off x="5904939" y="5785503"/>
            <a:ext cx="296863" cy="31198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803206" y="6168924"/>
            <a:ext cx="1862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2. </a:t>
            </a:r>
            <a:r>
              <a:rPr lang="ko-KR" altLang="en-US" sz="1200" b="1" dirty="0" err="1" smtClean="0"/>
              <a:t>감지기술</a:t>
            </a:r>
            <a:r>
              <a:rPr lang="en-US" altLang="ko-KR" sz="1200" b="1" dirty="0"/>
              <a:t> </a:t>
            </a:r>
            <a:r>
              <a:rPr lang="en-US" altLang="ko-KR" sz="1200" b="1" dirty="0" smtClean="0"/>
              <a:t>: LiDAR</a:t>
            </a:r>
          </a:p>
          <a:p>
            <a:pPr algn="ctr"/>
            <a:r>
              <a:rPr lang="ko-KR" altLang="en-US" sz="1200" b="1" dirty="0" smtClean="0"/>
              <a:t>주변 물체 감지</a:t>
            </a:r>
            <a:endParaRPr lang="en-US" altLang="ko-KR" sz="1200" b="1" dirty="0" smtClean="0"/>
          </a:p>
          <a:p>
            <a:pPr algn="ctr"/>
            <a:r>
              <a:rPr lang="en-US" altLang="ko-KR" sz="1200" b="1" dirty="0" smtClean="0"/>
              <a:t>(cluster 1)</a:t>
            </a:r>
            <a:endParaRPr lang="ko-KR" altLang="en-US" sz="12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9246550" y="1641508"/>
            <a:ext cx="2462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3. </a:t>
            </a:r>
            <a:r>
              <a:rPr lang="ko-KR" altLang="en-US" sz="1200" b="1" dirty="0" err="1" smtClean="0"/>
              <a:t>맵핑기술</a:t>
            </a:r>
            <a:r>
              <a:rPr lang="ko-KR" altLang="en-US" sz="1200" b="1" dirty="0" smtClean="0"/>
              <a:t> </a:t>
            </a:r>
            <a:r>
              <a:rPr lang="en-US" altLang="ko-KR" sz="1200" b="1" dirty="0" smtClean="0"/>
              <a:t>: Slam</a:t>
            </a:r>
          </a:p>
          <a:p>
            <a:pPr algn="ctr"/>
            <a:r>
              <a:rPr lang="en-US" altLang="ko-KR" sz="1200" b="1" dirty="0" smtClean="0"/>
              <a:t>Mapping, navigation </a:t>
            </a:r>
            <a:r>
              <a:rPr lang="ko-KR" altLang="en-US" sz="1200" b="1" dirty="0" smtClean="0"/>
              <a:t>기술 등</a:t>
            </a:r>
            <a:endParaRPr lang="en-US" altLang="ko-KR" sz="1200" b="1" dirty="0" smtClean="0"/>
          </a:p>
          <a:p>
            <a:pPr algn="ctr"/>
            <a:r>
              <a:rPr lang="en-US" altLang="ko-KR" sz="1200" b="1" dirty="0" smtClean="0"/>
              <a:t>(cluster 1)</a:t>
            </a:r>
            <a:endParaRPr lang="ko-KR" altLang="en-US" sz="1200" b="1" dirty="0"/>
          </a:p>
        </p:txBody>
      </p:sp>
      <p:cxnSp>
        <p:nvCxnSpPr>
          <p:cNvPr id="12" name="직선 연결선 11"/>
          <p:cNvCxnSpPr/>
          <p:nvPr/>
        </p:nvCxnSpPr>
        <p:spPr>
          <a:xfrm flipH="1">
            <a:off x="9080300" y="2157193"/>
            <a:ext cx="747364" cy="5089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9246550" y="1412883"/>
            <a:ext cx="237116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 smtClean="0">
                <a:solidFill>
                  <a:srgbClr val="4D51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Slam: Simultaneous </a:t>
            </a:r>
            <a:r>
              <a:rPr lang="en-US" altLang="ko-KR" sz="800" dirty="0">
                <a:solidFill>
                  <a:srgbClr val="4D515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Localization and Mapping</a:t>
            </a:r>
            <a:endParaRPr lang="ko-KR" alt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 flipV="1">
            <a:off x="6201802" y="2032603"/>
            <a:ext cx="965253" cy="134596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306005" y="1510862"/>
            <a:ext cx="2206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1. </a:t>
            </a:r>
            <a:r>
              <a:rPr lang="ko-KR" altLang="en-US" sz="1200" b="1" dirty="0" smtClean="0"/>
              <a:t>이미지 분석 </a:t>
            </a:r>
            <a:r>
              <a:rPr lang="en-US" altLang="ko-KR" sz="1200" b="1" dirty="0" smtClean="0"/>
              <a:t>: Computer vision</a:t>
            </a:r>
            <a:r>
              <a:rPr lang="ko-KR" altLang="en-US" sz="1200" b="1" dirty="0" err="1" smtClean="0"/>
              <a:t>신호확인</a:t>
            </a:r>
            <a:r>
              <a:rPr lang="en-US" altLang="ko-KR" sz="1200" b="1" dirty="0" smtClean="0"/>
              <a:t>, </a:t>
            </a:r>
            <a:r>
              <a:rPr lang="ko-KR" altLang="en-US" sz="1200" b="1" dirty="0" err="1" smtClean="0"/>
              <a:t>차선확인</a:t>
            </a:r>
            <a:endParaRPr lang="en-US" altLang="ko-KR" sz="1200" b="1" dirty="0" smtClean="0"/>
          </a:p>
          <a:p>
            <a:pPr algn="ctr"/>
            <a:r>
              <a:rPr lang="en-US" altLang="ko-KR" sz="1200" b="1" dirty="0" smtClean="0"/>
              <a:t>(</a:t>
            </a:r>
            <a:r>
              <a:rPr lang="ko-KR" altLang="en-US" sz="1200" b="1" dirty="0" smtClean="0"/>
              <a:t>모든</a:t>
            </a:r>
            <a:r>
              <a:rPr lang="en-US" altLang="ko-KR" sz="1200" b="1" dirty="0" smtClean="0"/>
              <a:t> cluster)</a:t>
            </a:r>
            <a:endParaRPr lang="ko-KR" altLang="en-US" sz="1200" b="1" dirty="0"/>
          </a:p>
        </p:txBody>
      </p:sp>
      <p:cxnSp>
        <p:nvCxnSpPr>
          <p:cNvPr id="22" name="직선 연결선 21"/>
          <p:cNvCxnSpPr/>
          <p:nvPr/>
        </p:nvCxnSpPr>
        <p:spPr>
          <a:xfrm>
            <a:off x="10895888" y="4720939"/>
            <a:ext cx="592100" cy="9806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0313935" y="5727586"/>
            <a:ext cx="17479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5. </a:t>
            </a:r>
            <a:r>
              <a:rPr lang="ko-KR" altLang="en-US" sz="1200" b="1" dirty="0" smtClean="0"/>
              <a:t>로봇제어기술 </a:t>
            </a:r>
            <a:r>
              <a:rPr lang="en-US" altLang="ko-KR" sz="1200" b="1" dirty="0" smtClean="0"/>
              <a:t>: ROS, </a:t>
            </a:r>
            <a:r>
              <a:rPr lang="ko-KR" altLang="en-US" sz="1200" b="1" dirty="0" smtClean="0"/>
              <a:t>기계학습알고리즘</a:t>
            </a:r>
            <a:endParaRPr lang="en-US" altLang="ko-KR" sz="1200" b="1" dirty="0" smtClean="0"/>
          </a:p>
          <a:p>
            <a:pPr algn="ctr"/>
            <a:r>
              <a:rPr lang="en-US" altLang="ko-KR" sz="1200" b="1" dirty="0" smtClean="0"/>
              <a:t>(cluster 1, 3, 8)</a:t>
            </a:r>
            <a:endParaRPr lang="ko-KR" altLang="en-US" sz="1200" b="1" dirty="0"/>
          </a:p>
        </p:txBody>
      </p:sp>
      <p:sp>
        <p:nvSpPr>
          <p:cNvPr id="23" name="직사각형 22"/>
          <p:cNvSpPr/>
          <p:nvPr/>
        </p:nvSpPr>
        <p:spPr>
          <a:xfrm>
            <a:off x="6344265" y="6490670"/>
            <a:ext cx="5246647" cy="298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5620" indent="-213360" algn="r" fontAlgn="base">
              <a:lnSpc>
                <a:spcPct val="180000"/>
              </a:lnSpc>
              <a:spcAft>
                <a:spcPts val="300"/>
              </a:spcAft>
            </a:pP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※ </a:t>
            </a:r>
            <a:r>
              <a:rPr lang="ko-KR" altLang="en-US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이미지 출처</a:t>
            </a: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: </a:t>
            </a:r>
            <a:r>
              <a:rPr lang="ko-KR" altLang="en-US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한국인터넷진흥원</a:t>
            </a: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(2021), </a:t>
            </a:r>
            <a:r>
              <a:rPr lang="ko-KR" altLang="en-US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위치정보 산업동향 보고서</a:t>
            </a: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, Weekly Report 7</a:t>
            </a:r>
            <a:r>
              <a:rPr lang="ko-KR" altLang="en-US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월 </a:t>
            </a: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1</a:t>
            </a:r>
            <a:r>
              <a:rPr lang="ko-KR" altLang="en-US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호 </a:t>
            </a: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p.5.</a:t>
            </a:r>
            <a:endParaRPr lang="ko-KR" altLang="en-US" sz="900" b="1" kern="0" spc="-50" dirty="0">
              <a:solidFill>
                <a:srgbClr val="005CA2"/>
              </a:solidFill>
              <a:effectLst/>
              <a:latin typeface="나눔고딕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364798" y="6160010"/>
            <a:ext cx="2462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4. </a:t>
            </a:r>
            <a:r>
              <a:rPr lang="ko-KR" altLang="en-US" sz="1200" b="1" dirty="0" err="1" smtClean="0"/>
              <a:t>주행확인</a:t>
            </a:r>
            <a:r>
              <a:rPr lang="ko-KR" altLang="en-US" sz="1200" b="1" dirty="0" smtClean="0"/>
              <a:t> 및 </a:t>
            </a:r>
            <a:r>
              <a:rPr lang="ko-KR" altLang="en-US" sz="1200" b="1" dirty="0" err="1" smtClean="0"/>
              <a:t>경로확인</a:t>
            </a:r>
            <a:r>
              <a:rPr lang="ko-KR" altLang="en-US" sz="1200" b="1" dirty="0" smtClean="0"/>
              <a:t> 기술</a:t>
            </a:r>
            <a:endParaRPr lang="en-US" altLang="ko-KR" sz="1200" b="1" dirty="0" smtClean="0"/>
          </a:p>
          <a:p>
            <a:pPr algn="ctr"/>
            <a:r>
              <a:rPr lang="en-US" altLang="ko-KR" sz="1200" b="1" dirty="0" smtClean="0"/>
              <a:t>(cluster 1, 5)</a:t>
            </a:r>
            <a:endParaRPr lang="ko-KR" altLang="en-US" sz="1200" b="1" dirty="0"/>
          </a:p>
        </p:txBody>
      </p:sp>
      <p:cxnSp>
        <p:nvCxnSpPr>
          <p:cNvPr id="27" name="직선 연결선 26"/>
          <p:cNvCxnSpPr/>
          <p:nvPr/>
        </p:nvCxnSpPr>
        <p:spPr>
          <a:xfrm flipV="1">
            <a:off x="8887626" y="5941494"/>
            <a:ext cx="0" cy="21851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32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4231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Box 90"/>
          <p:cNvSpPr txBox="1"/>
          <p:nvPr/>
        </p:nvSpPr>
        <p:spPr>
          <a:xfrm>
            <a:off x="5762974" y="4718314"/>
            <a:ext cx="5827938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smtClean="0"/>
              <a:t>보안 기술</a:t>
            </a:r>
            <a:endParaRPr lang="ko-KR" altLang="en-US" sz="1600" b="1" dirty="0"/>
          </a:p>
        </p:txBody>
      </p:sp>
      <p:sp>
        <p:nvSpPr>
          <p:cNvPr id="58" name="직사각형 57"/>
          <p:cNvSpPr/>
          <p:nvPr/>
        </p:nvSpPr>
        <p:spPr>
          <a:xfrm>
            <a:off x="3512146" y="4113040"/>
            <a:ext cx="1922411" cy="8947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1486968" y="4113040"/>
            <a:ext cx="1922411" cy="8947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III.3. 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미래기술 저장소 분석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316194" y="1383182"/>
            <a:ext cx="5774508" cy="5179987"/>
          </a:xfrm>
        </p:spPr>
        <p:txBody>
          <a:bodyPr>
            <a:normAutofit/>
          </a:bodyPr>
          <a:lstStyle/>
          <a:p>
            <a:pPr latinLnBrk="0">
              <a:lnSpc>
                <a:spcPct val="120000"/>
              </a:lnSpc>
            </a:pPr>
            <a:r>
              <a:rPr lang="ko-KR" altLang="en-US" sz="1800" dirty="0" err="1" smtClean="0"/>
              <a:t>자율주행차</a:t>
            </a:r>
            <a:r>
              <a:rPr lang="ko-KR" altLang="en-US" sz="1800" dirty="0" smtClean="0"/>
              <a:t> </a:t>
            </a:r>
            <a:r>
              <a:rPr lang="ko-KR" altLang="en-US" sz="1800" dirty="0" err="1" smtClean="0"/>
              <a:t>로드맵</a:t>
            </a:r>
            <a:endParaRPr lang="en-US" altLang="ko-KR" sz="1800" dirty="0" smtClean="0"/>
          </a:p>
          <a:p>
            <a:pPr lvl="1" latinLnBrk="0">
              <a:lnSpc>
                <a:spcPct val="120000"/>
              </a:lnSpc>
            </a:pPr>
            <a:r>
              <a:rPr lang="ko-KR" altLang="en-US" sz="1600" dirty="0" smtClean="0"/>
              <a:t>실선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민간 오픈소스 기반 기술 경로</a:t>
            </a:r>
            <a:endParaRPr lang="en-US" altLang="ko-KR" sz="1600" dirty="0" smtClean="0"/>
          </a:p>
          <a:p>
            <a:pPr lvl="1" latinLnBrk="0">
              <a:lnSpc>
                <a:spcPct val="120000"/>
              </a:lnSpc>
            </a:pPr>
            <a:r>
              <a:rPr lang="ko-KR" altLang="en-US" sz="1600" dirty="0" smtClean="0"/>
              <a:t>점선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국가 또는 연구소 기반 기술 경로</a:t>
            </a:r>
            <a:endParaRPr lang="en-US" altLang="ko-KR" sz="1600" dirty="0" smtClean="0"/>
          </a:p>
          <a:p>
            <a:pPr lvl="2" latinLnBrk="0">
              <a:lnSpc>
                <a:spcPct val="120000"/>
              </a:lnSpc>
            </a:pPr>
            <a:endParaRPr lang="ko-KR" altLang="en-US" sz="1400" dirty="0"/>
          </a:p>
        </p:txBody>
      </p:sp>
      <p:sp>
        <p:nvSpPr>
          <p:cNvPr id="3" name="직사각형 2"/>
          <p:cNvSpPr/>
          <p:nvPr/>
        </p:nvSpPr>
        <p:spPr>
          <a:xfrm>
            <a:off x="1333144" y="3818799"/>
            <a:ext cx="10376272" cy="128675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1333144" y="2491215"/>
            <a:ext cx="10376272" cy="12377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137565" y="4213671"/>
            <a:ext cx="10844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smtClean="0"/>
              <a:t>기술</a:t>
            </a:r>
            <a:endParaRPr lang="ko-KR" altLang="en-US" sz="1600" b="1" dirty="0"/>
          </a:p>
        </p:txBody>
      </p:sp>
      <p:sp>
        <p:nvSpPr>
          <p:cNvPr id="28" name="TextBox 27"/>
          <p:cNvSpPr txBox="1"/>
          <p:nvPr/>
        </p:nvSpPr>
        <p:spPr>
          <a:xfrm>
            <a:off x="137565" y="5437522"/>
            <a:ext cx="10844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smtClean="0"/>
              <a:t>저장소</a:t>
            </a:r>
            <a:endParaRPr lang="ko-KR" altLang="en-US" sz="16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137565" y="2916353"/>
            <a:ext cx="10844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smtClean="0"/>
              <a:t>제품</a:t>
            </a:r>
            <a:endParaRPr lang="ko-KR" altLang="en-US" sz="16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1653032" y="4586282"/>
            <a:ext cx="1671282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/>
              <a:t>LiDAR </a:t>
            </a:r>
            <a:r>
              <a:rPr lang="ko-KR" altLang="en-US" sz="1600" b="1" dirty="0" smtClean="0"/>
              <a:t>기술</a:t>
            </a:r>
            <a:endParaRPr lang="ko-KR" altLang="en-US" sz="1600" b="1" dirty="0"/>
          </a:p>
        </p:txBody>
      </p:sp>
      <p:sp>
        <p:nvSpPr>
          <p:cNvPr id="6" name="직사각형 5"/>
          <p:cNvSpPr/>
          <p:nvPr/>
        </p:nvSpPr>
        <p:spPr>
          <a:xfrm>
            <a:off x="1526080" y="5236290"/>
            <a:ext cx="14278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</a:rPr>
              <a:t>cluster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1(</a:t>
            </a:r>
            <a:r>
              <a:rPr lang="en-US" altLang="ko-KR" sz="1400" b="1" dirty="0" err="1" smtClean="0">
                <a:solidFill>
                  <a:srgbClr val="FF0000"/>
                </a:solidFill>
              </a:rPr>
              <a:t>lidar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)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10" name="직선 화살표 연결선 9"/>
          <p:cNvCxnSpPr>
            <a:stCxn id="6" idx="0"/>
          </p:cNvCxnSpPr>
          <p:nvPr/>
        </p:nvCxnSpPr>
        <p:spPr>
          <a:xfrm flipH="1" flipV="1">
            <a:off x="2169974" y="4900166"/>
            <a:ext cx="70020" cy="336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2630165" y="5474271"/>
            <a:ext cx="31331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</a:rPr>
              <a:t>cluster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1, 5(lane-detector; finding)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655352" y="4202832"/>
            <a:ext cx="1671282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 smtClean="0"/>
              <a:t>다차원인식</a:t>
            </a:r>
            <a:endParaRPr lang="ko-KR" altLang="en-US" sz="16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3655352" y="4612825"/>
            <a:ext cx="1671282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 smtClean="0"/>
              <a:t>도로마커</a:t>
            </a:r>
            <a:r>
              <a:rPr lang="ko-KR" altLang="en-US" sz="1600" b="1" dirty="0" smtClean="0"/>
              <a:t> 인식</a:t>
            </a:r>
            <a:endParaRPr lang="ko-KR" altLang="en-US" sz="1600" b="1" dirty="0"/>
          </a:p>
        </p:txBody>
      </p:sp>
      <p:cxnSp>
        <p:nvCxnSpPr>
          <p:cNvPr id="21504" name="직선 화살표 연결선 21503"/>
          <p:cNvCxnSpPr/>
          <p:nvPr/>
        </p:nvCxnSpPr>
        <p:spPr>
          <a:xfrm flipV="1">
            <a:off x="3814445" y="4949098"/>
            <a:ext cx="262550" cy="517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/>
          <p:cNvSpPr/>
          <p:nvPr/>
        </p:nvSpPr>
        <p:spPr>
          <a:xfrm>
            <a:off x="2270419" y="5736543"/>
            <a:ext cx="198567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</a:rPr>
              <a:t>cluster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1, 3, 5, 6, 7, 8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39" name="직선 화살표 연결선 38"/>
          <p:cNvCxnSpPr>
            <a:stCxn id="38" idx="0"/>
          </p:cNvCxnSpPr>
          <p:nvPr/>
        </p:nvCxnSpPr>
        <p:spPr>
          <a:xfrm flipV="1">
            <a:off x="3263255" y="4539321"/>
            <a:ext cx="609539" cy="1197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661093" y="3243624"/>
            <a:ext cx="2273121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/>
              <a:t>LiDAR </a:t>
            </a:r>
            <a:r>
              <a:rPr lang="ko-KR" altLang="en-US" sz="1600" b="1" dirty="0" err="1" smtClean="0"/>
              <a:t>객체검출</a:t>
            </a:r>
            <a:r>
              <a:rPr lang="ko-KR" altLang="en-US" sz="1600" b="1" dirty="0" smtClean="0"/>
              <a:t> 부품</a:t>
            </a:r>
            <a:endParaRPr lang="ko-KR" altLang="en-US" sz="16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1653032" y="4185037"/>
            <a:ext cx="1671282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/>
              <a:t>Radar </a:t>
            </a:r>
            <a:r>
              <a:rPr lang="ko-KR" altLang="en-US" sz="1600" b="1" dirty="0" smtClean="0"/>
              <a:t>기술</a:t>
            </a:r>
            <a:endParaRPr lang="ko-KR" altLang="en-US" sz="1600" b="1" dirty="0"/>
          </a:p>
        </p:txBody>
      </p:sp>
      <p:cxnSp>
        <p:nvCxnSpPr>
          <p:cNvPr id="21509" name="직선 화살표 연결선 21508"/>
          <p:cNvCxnSpPr/>
          <p:nvPr/>
        </p:nvCxnSpPr>
        <p:spPr>
          <a:xfrm flipV="1">
            <a:off x="2200028" y="3590776"/>
            <a:ext cx="315359" cy="990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2780069" y="2716828"/>
            <a:ext cx="2314464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/>
              <a:t>Radar </a:t>
            </a:r>
            <a:r>
              <a:rPr lang="ko-KR" altLang="en-US" sz="1600" b="1" dirty="0" err="1" smtClean="0"/>
              <a:t>객체검출</a:t>
            </a:r>
            <a:r>
              <a:rPr lang="ko-KR" altLang="en-US" sz="1600" b="1" dirty="0" smtClean="0"/>
              <a:t> 부품</a:t>
            </a:r>
            <a:endParaRPr lang="ko-KR" altLang="en-US" sz="1600" b="1" dirty="0"/>
          </a:p>
        </p:txBody>
      </p:sp>
      <p:cxnSp>
        <p:nvCxnSpPr>
          <p:cNvPr id="21515" name="직선 화살표 연결선 21514"/>
          <p:cNvCxnSpPr>
            <a:endCxn id="49" idx="2"/>
          </p:cNvCxnSpPr>
          <p:nvPr/>
        </p:nvCxnSpPr>
        <p:spPr>
          <a:xfrm flipV="1">
            <a:off x="2823464" y="3055382"/>
            <a:ext cx="1113837" cy="113437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045314" y="3243624"/>
            <a:ext cx="2273121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smtClean="0"/>
              <a:t>지능형 카메라</a:t>
            </a:r>
            <a:endParaRPr lang="ko-KR" altLang="en-US" sz="1600" b="1" dirty="0"/>
          </a:p>
        </p:txBody>
      </p:sp>
      <p:cxnSp>
        <p:nvCxnSpPr>
          <p:cNvPr id="21519" name="직선 화살표 연결선 21518"/>
          <p:cNvCxnSpPr>
            <a:stCxn id="58" idx="0"/>
          </p:cNvCxnSpPr>
          <p:nvPr/>
        </p:nvCxnSpPr>
        <p:spPr>
          <a:xfrm flipV="1">
            <a:off x="4473352" y="3566713"/>
            <a:ext cx="17641" cy="546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5762973" y="2561619"/>
            <a:ext cx="2273121" cy="58477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/>
              <a:t>Local dynamic map(LDM)</a:t>
            </a:r>
            <a:endParaRPr lang="ko-KR" altLang="en-US" sz="1600" b="1" dirty="0"/>
          </a:p>
        </p:txBody>
      </p:sp>
      <p:sp>
        <p:nvSpPr>
          <p:cNvPr id="60" name="TextBox 59"/>
          <p:cNvSpPr txBox="1"/>
          <p:nvPr/>
        </p:nvSpPr>
        <p:spPr>
          <a:xfrm>
            <a:off x="5716159" y="4202832"/>
            <a:ext cx="1671282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/>
              <a:t>Slam</a:t>
            </a:r>
            <a:endParaRPr lang="ko-KR" altLang="en-US" sz="1600" b="1" dirty="0"/>
          </a:p>
        </p:txBody>
      </p:sp>
      <p:sp>
        <p:nvSpPr>
          <p:cNvPr id="64" name="TextBox 63"/>
          <p:cNvSpPr txBox="1"/>
          <p:nvPr/>
        </p:nvSpPr>
        <p:spPr>
          <a:xfrm>
            <a:off x="9246549" y="3253943"/>
            <a:ext cx="2273121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smtClean="0"/>
              <a:t>주행제어유닛</a:t>
            </a:r>
            <a:r>
              <a:rPr lang="en-US" altLang="ko-KR" sz="1600" b="1" dirty="0" smtClean="0"/>
              <a:t>(VCU)</a:t>
            </a:r>
            <a:endParaRPr lang="ko-KR" altLang="en-US" sz="1600" b="1" dirty="0"/>
          </a:p>
        </p:txBody>
      </p:sp>
      <p:sp>
        <p:nvSpPr>
          <p:cNvPr id="68" name="TextBox 67"/>
          <p:cNvSpPr txBox="1"/>
          <p:nvPr/>
        </p:nvSpPr>
        <p:spPr>
          <a:xfrm>
            <a:off x="8109989" y="2788049"/>
            <a:ext cx="2273121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err="1" smtClean="0"/>
              <a:t>경로생성</a:t>
            </a:r>
            <a:r>
              <a:rPr lang="ko-KR" altLang="en-US" sz="1600" b="1" dirty="0" smtClean="0"/>
              <a:t> 네비게이션</a:t>
            </a:r>
            <a:endParaRPr lang="ko-KR" altLang="en-US" sz="1600" b="1" dirty="0"/>
          </a:p>
        </p:txBody>
      </p:sp>
      <p:sp>
        <p:nvSpPr>
          <p:cNvPr id="69" name="직사각형 68"/>
          <p:cNvSpPr/>
          <p:nvPr/>
        </p:nvSpPr>
        <p:spPr>
          <a:xfrm>
            <a:off x="5340233" y="5265470"/>
            <a:ext cx="14438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</a:rPr>
              <a:t>cluster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1(slam)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21527" name="직선 화살표 연결선 21526"/>
          <p:cNvCxnSpPr>
            <a:stCxn id="69" idx="0"/>
          </p:cNvCxnSpPr>
          <p:nvPr/>
        </p:nvCxnSpPr>
        <p:spPr>
          <a:xfrm flipV="1">
            <a:off x="6062162" y="4552226"/>
            <a:ext cx="282103" cy="713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/>
          <p:cNvSpPr/>
          <p:nvPr/>
        </p:nvSpPr>
        <p:spPr>
          <a:xfrm>
            <a:off x="6834777" y="5241883"/>
            <a:ext cx="22448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</a:rPr>
              <a:t>cluster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1(path planning)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21530" name="직선 화살표 연결선 21529"/>
          <p:cNvCxnSpPr>
            <a:stCxn id="60" idx="0"/>
          </p:cNvCxnSpPr>
          <p:nvPr/>
        </p:nvCxnSpPr>
        <p:spPr>
          <a:xfrm flipV="1">
            <a:off x="6551800" y="3130954"/>
            <a:ext cx="513589" cy="1071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32" name="직선 화살표 연결선 21531"/>
          <p:cNvCxnSpPr>
            <a:stCxn id="60" idx="2"/>
            <a:endCxn id="72" idx="0"/>
          </p:cNvCxnSpPr>
          <p:nvPr/>
        </p:nvCxnSpPr>
        <p:spPr>
          <a:xfrm>
            <a:off x="6551800" y="4541386"/>
            <a:ext cx="1405400" cy="700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34" name="직선 화살표 연결선 21533"/>
          <p:cNvCxnSpPr>
            <a:stCxn id="72" idx="0"/>
          </p:cNvCxnSpPr>
          <p:nvPr/>
        </p:nvCxnSpPr>
        <p:spPr>
          <a:xfrm flipV="1">
            <a:off x="7957200" y="3102283"/>
            <a:ext cx="938865" cy="213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>
            <a:off x="8295089" y="4202832"/>
            <a:ext cx="1671282" cy="338554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smtClean="0"/>
              <a:t>제어</a:t>
            </a:r>
            <a:r>
              <a:rPr lang="en-US" altLang="ko-KR" sz="1600" b="1" dirty="0" smtClean="0"/>
              <a:t> </a:t>
            </a:r>
            <a:r>
              <a:rPr lang="ko-KR" altLang="en-US" sz="1600" b="1" dirty="0" smtClean="0"/>
              <a:t>기술</a:t>
            </a:r>
            <a:endParaRPr lang="ko-KR" altLang="en-US" sz="1600" b="1" dirty="0"/>
          </a:p>
        </p:txBody>
      </p:sp>
      <p:sp>
        <p:nvSpPr>
          <p:cNvPr id="83" name="직사각형 82"/>
          <p:cNvSpPr/>
          <p:nvPr/>
        </p:nvSpPr>
        <p:spPr>
          <a:xfrm>
            <a:off x="8012553" y="5619028"/>
            <a:ext cx="18297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b="1" dirty="0">
                <a:solidFill>
                  <a:srgbClr val="FF0000"/>
                </a:solidFill>
              </a:rPr>
              <a:t>cluster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1, 3</a:t>
            </a:r>
            <a:r>
              <a:rPr lang="en-US" altLang="ko-KR" sz="1400" b="1" dirty="0">
                <a:solidFill>
                  <a:srgbClr val="FF0000"/>
                </a:solidFill>
              </a:rPr>
              <a:t>(ROS)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, 8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cxnSp>
        <p:nvCxnSpPr>
          <p:cNvPr id="40" name="직선 화살표 연결선 39"/>
          <p:cNvCxnSpPr>
            <a:endCxn id="81" idx="2"/>
          </p:cNvCxnSpPr>
          <p:nvPr/>
        </p:nvCxnSpPr>
        <p:spPr>
          <a:xfrm flipV="1">
            <a:off x="8680957" y="4541386"/>
            <a:ext cx="449773" cy="10776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81" idx="0"/>
            <a:endCxn id="64" idx="2"/>
          </p:cNvCxnSpPr>
          <p:nvPr/>
        </p:nvCxnSpPr>
        <p:spPr>
          <a:xfrm flipV="1">
            <a:off x="9130730" y="3592497"/>
            <a:ext cx="1252380" cy="610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 flipV="1">
            <a:off x="6601412" y="3125869"/>
            <a:ext cx="786029" cy="159244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화살표 연결선 93"/>
          <p:cNvCxnSpPr/>
          <p:nvPr/>
        </p:nvCxnSpPr>
        <p:spPr>
          <a:xfrm flipV="1">
            <a:off x="7799443" y="3125869"/>
            <a:ext cx="786029" cy="159244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/>
          <p:cNvCxnSpPr/>
          <p:nvPr/>
        </p:nvCxnSpPr>
        <p:spPr>
          <a:xfrm flipV="1">
            <a:off x="10260233" y="3582178"/>
            <a:ext cx="723088" cy="113613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직사각형 96"/>
          <p:cNvSpPr/>
          <p:nvPr/>
        </p:nvSpPr>
        <p:spPr>
          <a:xfrm>
            <a:off x="1333144" y="5169270"/>
            <a:ext cx="10376272" cy="87505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/>
          <p:cNvSpPr/>
          <p:nvPr/>
        </p:nvSpPr>
        <p:spPr>
          <a:xfrm>
            <a:off x="1333144" y="6132180"/>
            <a:ext cx="10376272" cy="4309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TextBox 98"/>
          <p:cNvSpPr txBox="1"/>
          <p:nvPr/>
        </p:nvSpPr>
        <p:spPr>
          <a:xfrm>
            <a:off x="137565" y="6050893"/>
            <a:ext cx="1084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 smtClean="0"/>
              <a:t>국가 </a:t>
            </a:r>
            <a:r>
              <a:rPr lang="en-US" altLang="ko-KR" sz="1600" b="1" dirty="0" smtClean="0"/>
              <a:t>R&amp;D</a:t>
            </a:r>
            <a:endParaRPr lang="ko-KR" altLang="en-US" sz="1600" b="1" dirty="0"/>
          </a:p>
        </p:txBody>
      </p:sp>
      <p:sp>
        <p:nvSpPr>
          <p:cNvPr id="52" name="다이아몬드 51"/>
          <p:cNvSpPr/>
          <p:nvPr/>
        </p:nvSpPr>
        <p:spPr>
          <a:xfrm>
            <a:off x="1991170" y="6242563"/>
            <a:ext cx="196553" cy="19655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다이아몬드 100"/>
          <p:cNvSpPr/>
          <p:nvPr/>
        </p:nvSpPr>
        <p:spPr>
          <a:xfrm>
            <a:off x="6612041" y="6242563"/>
            <a:ext cx="196553" cy="196553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4" name="직선 화살표 연결선 53"/>
          <p:cNvCxnSpPr>
            <a:stCxn id="52" idx="0"/>
          </p:cNvCxnSpPr>
          <p:nvPr/>
        </p:nvCxnSpPr>
        <p:spPr>
          <a:xfrm flipV="1">
            <a:off x="2089447" y="4541386"/>
            <a:ext cx="540718" cy="1701177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/>
          <p:cNvCxnSpPr/>
          <p:nvPr/>
        </p:nvCxnSpPr>
        <p:spPr>
          <a:xfrm flipV="1">
            <a:off x="6697460" y="5056134"/>
            <a:ext cx="467365" cy="118643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33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28737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III.3. 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미래기술 저장소 분석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370462" y="1771009"/>
            <a:ext cx="11630827" cy="489003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dirty="0" smtClean="0"/>
              <a:t>메타버스 프로젝트</a:t>
            </a:r>
            <a:endParaRPr lang="en-US" altLang="ko-KR" sz="1400" dirty="0" smtClean="0"/>
          </a:p>
          <a:p>
            <a:pPr lvl="1">
              <a:lnSpc>
                <a:spcPct val="120000"/>
              </a:lnSpc>
            </a:pPr>
            <a:r>
              <a:rPr lang="en-US" altLang="ko-KR" sz="1200" dirty="0" err="1" smtClean="0"/>
              <a:t>Metaverse</a:t>
            </a:r>
            <a:r>
              <a:rPr lang="ko-KR" altLang="en-US" sz="1200" dirty="0" smtClean="0"/>
              <a:t>의 토픽을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가지고 있는 저장소를 수집하여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토픽에 따라</a:t>
            </a:r>
            <a:r>
              <a:rPr lang="en-US" altLang="ko-KR" sz="1200" dirty="0" smtClean="0"/>
              <a:t> 10</a:t>
            </a:r>
            <a:r>
              <a:rPr lang="ko-KR" altLang="en-US" sz="1200" dirty="0" smtClean="0"/>
              <a:t>개로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군집화</a:t>
            </a:r>
            <a:r>
              <a:rPr lang="en-US" altLang="ko-KR" sz="1200" dirty="0" smtClean="0"/>
              <a:t>(k-means)</a:t>
            </a:r>
          </a:p>
          <a:p>
            <a:pPr lvl="2">
              <a:lnSpc>
                <a:spcPct val="120000"/>
              </a:lnSpc>
            </a:pPr>
            <a:r>
              <a:rPr lang="ko-KR" altLang="en-US" sz="1100" dirty="0"/>
              <a:t>기업 </a:t>
            </a:r>
            <a:r>
              <a:rPr lang="en-US" altLang="ko-KR" sz="1100" dirty="0" smtClean="0"/>
              <a:t>: MS</a:t>
            </a:r>
            <a:r>
              <a:rPr lang="ko-KR" altLang="en-US" sz="1100" dirty="0" smtClean="0"/>
              <a:t>의 </a:t>
            </a:r>
            <a:r>
              <a:rPr lang="en-US" altLang="ko-KR" sz="1100" dirty="0" smtClean="0"/>
              <a:t>FIM(Forefront Identity Management)</a:t>
            </a:r>
            <a:r>
              <a:rPr lang="ko-KR" altLang="en-US" sz="1100" dirty="0" smtClean="0"/>
              <a:t>를</a:t>
            </a:r>
            <a:r>
              <a:rPr lang="en-US" altLang="ko-KR" sz="1100" dirty="0" smtClean="0"/>
              <a:t> </a:t>
            </a:r>
            <a:r>
              <a:rPr lang="ko-KR" altLang="en-US" sz="1100" dirty="0" smtClean="0"/>
              <a:t>이용한 메타버스 체계화</a:t>
            </a:r>
            <a:endParaRPr lang="en-US" altLang="ko-KR" sz="1100" dirty="0" smtClean="0"/>
          </a:p>
          <a:p>
            <a:pPr lvl="2">
              <a:lnSpc>
                <a:spcPct val="120000"/>
              </a:lnSpc>
            </a:pPr>
            <a:r>
              <a:rPr lang="ko-KR" altLang="en-US" sz="1100" dirty="0" err="1" smtClean="0"/>
              <a:t>클라우드</a:t>
            </a:r>
            <a:r>
              <a:rPr lang="en-US" altLang="ko-KR" sz="1100" dirty="0" smtClean="0"/>
              <a:t>, </a:t>
            </a:r>
            <a:r>
              <a:rPr lang="ko-KR" altLang="en-US" sz="1100" dirty="0" err="1" smtClean="0"/>
              <a:t>블록체인</a:t>
            </a:r>
            <a:r>
              <a:rPr lang="ko-KR" altLang="en-US" sz="1100" dirty="0" smtClean="0"/>
              <a:t> 기술을 이용한 </a:t>
            </a:r>
            <a:r>
              <a:rPr lang="ko-KR" altLang="en-US" sz="1100" dirty="0" err="1" smtClean="0"/>
              <a:t>디지털자산</a:t>
            </a:r>
            <a:r>
              <a:rPr lang="en-US" altLang="ko-KR" sz="1100" dirty="0" smtClean="0"/>
              <a:t>(digital asset)</a:t>
            </a:r>
            <a:r>
              <a:rPr lang="ko-KR" altLang="en-US" sz="1100" dirty="0" smtClean="0"/>
              <a:t>과 </a:t>
            </a:r>
            <a:r>
              <a:rPr lang="ko-KR" altLang="en-US" sz="1100" dirty="0" err="1" smtClean="0"/>
              <a:t>디지털개인</a:t>
            </a:r>
            <a:r>
              <a:rPr lang="en-US" altLang="ko-KR" sz="1100" dirty="0" smtClean="0"/>
              <a:t>(digital identity) </a:t>
            </a:r>
            <a:r>
              <a:rPr lang="ko-KR" altLang="en-US" sz="1100" dirty="0" smtClean="0"/>
              <a:t>프로젝트</a:t>
            </a:r>
            <a:endParaRPr lang="en-US" altLang="ko-KR" sz="1100" dirty="0" smtClean="0"/>
          </a:p>
          <a:p>
            <a:pPr lvl="3">
              <a:lnSpc>
                <a:spcPct val="120000"/>
              </a:lnSpc>
            </a:pPr>
            <a:r>
              <a:rPr lang="ko-KR" altLang="en-US" sz="1050" dirty="0" err="1" smtClean="0"/>
              <a:t>디지털자산</a:t>
            </a:r>
            <a:r>
              <a:rPr lang="ko-KR" altLang="en-US" sz="1050" dirty="0" smtClean="0"/>
              <a:t> </a:t>
            </a:r>
            <a:r>
              <a:rPr lang="en-US" altLang="ko-KR" sz="1050" dirty="0" smtClean="0"/>
              <a:t>: NFT(Non Fungible Token, </a:t>
            </a:r>
            <a:r>
              <a:rPr lang="ko-KR" altLang="en-US" sz="1050" dirty="0" smtClean="0"/>
              <a:t>대체불가능토큰</a:t>
            </a:r>
            <a:r>
              <a:rPr lang="en-US" altLang="ko-KR" sz="1050" dirty="0" smtClean="0"/>
              <a:t>), </a:t>
            </a:r>
            <a:r>
              <a:rPr lang="ko-KR" altLang="en-US" sz="1050" dirty="0" smtClean="0"/>
              <a:t>비트코인</a:t>
            </a:r>
            <a:r>
              <a:rPr lang="en-US" altLang="ko-KR" sz="1050" dirty="0" smtClean="0"/>
              <a:t>, </a:t>
            </a:r>
            <a:r>
              <a:rPr lang="ko-KR" altLang="en-US" sz="1050" dirty="0" err="1" smtClean="0"/>
              <a:t>이더리움</a:t>
            </a:r>
            <a:r>
              <a:rPr lang="ko-KR" altLang="en-US" sz="1050" dirty="0" smtClean="0"/>
              <a:t> 등</a:t>
            </a:r>
            <a:endParaRPr lang="en-US" altLang="ko-KR" sz="1050" dirty="0" smtClean="0"/>
          </a:p>
          <a:p>
            <a:pPr lvl="3">
              <a:lnSpc>
                <a:spcPct val="120000"/>
              </a:lnSpc>
            </a:pPr>
            <a:r>
              <a:rPr lang="ko-KR" altLang="en-US" sz="1050" dirty="0" err="1" smtClean="0"/>
              <a:t>디지털개인</a:t>
            </a:r>
            <a:r>
              <a:rPr lang="ko-KR" altLang="en-US" sz="1050" dirty="0" smtClean="0"/>
              <a:t> </a:t>
            </a:r>
            <a:r>
              <a:rPr lang="en-US" altLang="ko-KR" sz="1050" dirty="0" smtClean="0"/>
              <a:t>: MS</a:t>
            </a:r>
            <a:r>
              <a:rPr lang="ko-KR" altLang="en-US" sz="1050" dirty="0" smtClean="0"/>
              <a:t>의 </a:t>
            </a:r>
            <a:r>
              <a:rPr lang="en-US" altLang="ko-KR" sz="1050" dirty="0" smtClean="0"/>
              <a:t>FIM</a:t>
            </a:r>
          </a:p>
          <a:p>
            <a:pPr lvl="2">
              <a:lnSpc>
                <a:spcPct val="120000"/>
              </a:lnSpc>
            </a:pPr>
            <a:r>
              <a:rPr lang="ko-KR" altLang="en-US" sz="1100" dirty="0" smtClean="0"/>
              <a:t>기기 관련 프로젝트 </a:t>
            </a:r>
            <a:r>
              <a:rPr lang="en-US" altLang="ko-KR" sz="1100" dirty="0" smtClean="0"/>
              <a:t>: VR </a:t>
            </a:r>
            <a:r>
              <a:rPr lang="ko-KR" altLang="en-US" sz="1100" dirty="0" err="1" smtClean="0"/>
              <a:t>오큘러스</a:t>
            </a:r>
            <a:r>
              <a:rPr lang="ko-KR" altLang="en-US" sz="1100" dirty="0" smtClean="0"/>
              <a:t> </a:t>
            </a:r>
            <a:r>
              <a:rPr lang="ko-KR" altLang="en-US" sz="1100" dirty="0" err="1" smtClean="0"/>
              <a:t>바이브</a:t>
            </a:r>
            <a:r>
              <a:rPr lang="ko-KR" altLang="en-US" sz="1100" dirty="0" smtClean="0"/>
              <a:t> 관련</a:t>
            </a:r>
            <a:r>
              <a:rPr lang="en-US" altLang="ko-KR" sz="1100" dirty="0" smtClean="0"/>
              <a:t>, AR</a:t>
            </a:r>
          </a:p>
          <a:p>
            <a:pPr lvl="2">
              <a:lnSpc>
                <a:spcPct val="120000"/>
              </a:lnSpc>
            </a:pPr>
            <a:endParaRPr lang="ko-KR" altLang="en-US" sz="1100" dirty="0"/>
          </a:p>
        </p:txBody>
      </p:sp>
      <p:sp>
        <p:nvSpPr>
          <p:cNvPr id="6" name="직사각형 5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smtClean="0">
                <a:solidFill>
                  <a:prstClr val="white"/>
                </a:solidFill>
              </a:rPr>
              <a:t>메타버스 </a:t>
            </a:r>
            <a:r>
              <a:rPr lang="ko-KR" altLang="en-US" b="1" kern="0" dirty="0">
                <a:solidFill>
                  <a:prstClr val="white"/>
                </a:solidFill>
              </a:rPr>
              <a:t>주요 주제 분석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565367"/>
              </p:ext>
            </p:extLst>
          </p:nvPr>
        </p:nvGraphicFramePr>
        <p:xfrm>
          <a:off x="584713" y="3718756"/>
          <a:ext cx="10926900" cy="2711719"/>
        </p:xfrm>
        <a:graphic>
          <a:graphicData uri="http://schemas.openxmlformats.org/drawingml/2006/table">
            <a:tbl>
              <a:tblPr/>
              <a:tblGrid>
                <a:gridCol w="1048576">
                  <a:extLst>
                    <a:ext uri="{9D8B030D-6E8A-4147-A177-3AD203B41FA5}">
                      <a16:colId xmlns:a16="http://schemas.microsoft.com/office/drawing/2014/main" val="3837248010"/>
                    </a:ext>
                  </a:extLst>
                </a:gridCol>
                <a:gridCol w="976948">
                  <a:extLst>
                    <a:ext uri="{9D8B030D-6E8A-4147-A177-3AD203B41FA5}">
                      <a16:colId xmlns:a16="http://schemas.microsoft.com/office/drawing/2014/main" val="1471651512"/>
                    </a:ext>
                  </a:extLst>
                </a:gridCol>
                <a:gridCol w="1764836">
                  <a:extLst>
                    <a:ext uri="{9D8B030D-6E8A-4147-A177-3AD203B41FA5}">
                      <a16:colId xmlns:a16="http://schemas.microsoft.com/office/drawing/2014/main" val="2432072830"/>
                    </a:ext>
                  </a:extLst>
                </a:gridCol>
                <a:gridCol w="7136540">
                  <a:extLst>
                    <a:ext uri="{9D8B030D-6E8A-4147-A177-3AD203B41FA5}">
                      <a16:colId xmlns:a16="http://schemas.microsoft.com/office/drawing/2014/main" val="3698005707"/>
                    </a:ext>
                  </a:extLst>
                </a:gridCol>
              </a:tblGrid>
              <a:tr h="11446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군집</a:t>
                      </a:r>
                      <a:endParaRPr lang="ko-KR" altLang="en-US" sz="8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>
                      <a:noFill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 dirty="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수</a:t>
                      </a:r>
                      <a:endParaRPr lang="ko-KR" altLang="en-US" sz="8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내용</a:t>
                      </a:r>
                      <a:endParaRPr lang="ko-KR" altLang="en-US" sz="8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주요 토픽</a:t>
                      </a:r>
                      <a:endParaRPr lang="ko-KR" altLang="en-US" sz="8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6233520"/>
                  </a:ext>
                </a:extLst>
              </a:tr>
              <a:tr h="192167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48247" marR="48247" marT="13339" marB="13339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33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메타버스 일반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('metaverse', 33), ('microservice', 3), ('cloud', 2), ('metaverse-infrastructure', 2), ('r', 2), ('meta-analysis', 2), ('metaverse-cloud', 2), ('fim', 2), ('docker', 2), ('nft', 2), ('nfts', 2), ('react', 2), ('ethereum-dapp', 2), ('api', 1), ('micro', 1)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7807920"/>
                  </a:ext>
                </a:extLst>
              </a:tr>
              <a:tr h="27476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48247" marR="48247" marT="13339" marB="13339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블록체인</a:t>
                      </a:r>
                      <a:r>
                        <a:rPr lang="ko-KR" altLang="en-US" sz="8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기반 </a:t>
                      </a:r>
                      <a:r>
                        <a:rPr lang="ko-KR" altLang="en-US" sz="8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디지털 </a:t>
                      </a:r>
                      <a:r>
                        <a:rPr lang="ko-KR" altLang="en-US" sz="800" kern="0" spc="-5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자산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('blockchain', 13), ('metaverse', 13), ('digital-assets', 2), ('digital-identity', 2), ('web', 2), ('bitcoin', 2), ('blocktrack', 2), ('c', 1), ('go', 1), ('rust', 1), ('golang', 1), ('crypto', 1), ('llvm', 1), ('smart-contracts', 1), ('hypercube', 1)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1961705"/>
                  </a:ext>
                </a:extLst>
              </a:tr>
              <a:tr h="208747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48247" marR="48247" marT="13339" marB="13339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VR </a:t>
                      </a: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관련 메타버스 서비스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('virtual-reality', 6), ('metaverse', 6), ('socialvr', 3), ('hazel', 2), ('mayaverse', 2), ('roleplay', 1), ('lsl', 1), ('opencollar', 1), ('lsl-scripts', 1), ('social', 1), ('unity', 1), ('vrchat', 1), ('virtualreality', 1), ('unity3d', 1), ('sandbox-game', 1)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1065257"/>
                  </a:ext>
                </a:extLst>
              </a:tr>
              <a:tr h="208747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48247" marR="48247" marT="13339" marB="13339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암호화폐</a:t>
                      </a:r>
                      <a:r>
                        <a:rPr lang="en-US" altLang="ko-KR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, NFT</a:t>
                      </a: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와 메타버스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('ethereum', 5), ('metaverse', 5), ('crypto', 1), ('erc721', 1), ('blockchain', 1), ('prettier', 1), ('polygon', 1), ('nft', 1), ('mona', 1), ('prettier-config', 1), ('monaverse', 1), ('bitcoin', 1), ('etp', 1), ('auction', 1), ('nfts', 1)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0196867"/>
                  </a:ext>
                </a:extLst>
              </a:tr>
              <a:tr h="208747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48247" marR="48247" marT="13339" marB="13339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VR, AR </a:t>
                      </a: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기반 서비스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('vr', 3), ('ar', 3), ('metaverse', 3), ('xr', 3), ('web', 3), ('linux', 1), ('open-source', 1), ('virtual-reality', 1), ('reality', 1), ('immersion', 1), ('3d', 1), ('game', 1), ('avatars', 1), ('vrm', 1), ('gltf', 1)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1386779"/>
                  </a:ext>
                </a:extLst>
              </a:tr>
              <a:tr h="93599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48247" marR="48247" marT="13339" marB="13339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웹 </a:t>
                      </a: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VR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('vr', 2), ('aframe', 2), ('metaverse', 2), ('threejs', 1), ('webvr', 1)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1949306"/>
                  </a:ext>
                </a:extLst>
              </a:tr>
              <a:tr h="174601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48247" marR="48247" marT="13339" marB="13339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오큘러스 </a:t>
                      </a: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VR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('vr', 2), ('metaverse', 2), ('3d', 2), ('game', 1), ('vive', 1), ('oculus', 1), ('oculus-rift', 1), ('virtual-reality', 1), ('virtual', 1), ('mit-license', 1), ('daydream', 1), ('janusvr', 1), ('oculus-quest', 1), ('sql', 1), ('php', 1)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7625124"/>
                  </a:ext>
                </a:extLst>
              </a:tr>
              <a:tr h="208747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48247" marR="48247" marT="13339" marB="13339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VR, AR </a:t>
                      </a: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기반 서비스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('web', 4), ('a-frame', 2), ('augmented-reality', 2), ('vr', 2), ('webvr', 2), ('ar', 2), ('aframe', 2), ('virtual-reality', 2), ('babylonjs', 2), ('metaverse', 2), ('javascript', 1), ('html', 1), ('threejs', 1), ('iframe', 1), ('3d', 1)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8822215"/>
                  </a:ext>
                </a:extLst>
              </a:tr>
              <a:tr h="13362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48247" marR="48247" marT="13339" marB="13339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공간정보시스템</a:t>
                      </a:r>
                      <a:endParaRPr lang="ko-KR" altLang="en-US" sz="800" kern="0" spc="-5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('metaverse', 2), ('geodistributedsystems', 2), ('yomo', 2), ('yomo-use-case', 2), ('virtualhq', 2), ('metaverse-cloud', 2), ('macrometa', 1)</a:t>
                      </a:r>
                      <a:endParaRPr lang="en-US" sz="8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8273102"/>
                  </a:ext>
                </a:extLst>
              </a:tr>
              <a:tr h="142731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48247" marR="48247" marT="13339" marB="13339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웨비나 메타버스</a:t>
                      </a: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('web', 2), ('unity', 2), ('conference', 2), ('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metaverse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('webinar', 2), ('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xr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2), ('oculus-quest', 2), ('desktop', 1), ('</a:t>
                      </a:r>
                      <a:r>
                        <a:rPr lang="en-US" sz="8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virtualreality</a:t>
                      </a:r>
                      <a:r>
                        <a:rPr lang="en-US" sz="8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1), ('virtual-reality', 1)</a:t>
                      </a:r>
                      <a:endParaRPr lang="en-US" sz="8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8247" marR="48247" marT="13339" marB="13339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3723150"/>
                  </a:ext>
                </a:extLst>
              </a:tr>
            </a:tbl>
          </a:graphicData>
        </a:graphic>
      </p:graphicFrame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34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252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III.3. 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미래기술 저장소 분석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370462" y="1771009"/>
            <a:ext cx="11630827" cy="489003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en-US" sz="1400" dirty="0" smtClean="0"/>
              <a:t>메타버스 프로젝트</a:t>
            </a:r>
            <a:endParaRPr lang="en-US" altLang="ko-KR" sz="1400" dirty="0" smtClean="0"/>
          </a:p>
          <a:p>
            <a:pPr lvl="1">
              <a:lnSpc>
                <a:spcPct val="120000"/>
              </a:lnSpc>
            </a:pPr>
            <a:r>
              <a:rPr lang="en-US" altLang="ko-KR" sz="1200" dirty="0" err="1" smtClean="0"/>
              <a:t>Metaverse</a:t>
            </a:r>
            <a:r>
              <a:rPr lang="ko-KR" altLang="en-US" sz="1200" dirty="0" smtClean="0"/>
              <a:t>의 토픽을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가지고 있는 저장소를 수집하여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토픽에 따라</a:t>
            </a:r>
            <a:r>
              <a:rPr lang="en-US" altLang="ko-KR" sz="1200" dirty="0" smtClean="0"/>
              <a:t> 10</a:t>
            </a:r>
            <a:r>
              <a:rPr lang="ko-KR" altLang="en-US" sz="1200" dirty="0" smtClean="0"/>
              <a:t>개로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군집화</a:t>
            </a:r>
            <a:r>
              <a:rPr lang="en-US" altLang="ko-KR" sz="1200" dirty="0" smtClean="0"/>
              <a:t>(k-means)</a:t>
            </a:r>
          </a:p>
          <a:p>
            <a:pPr lvl="2">
              <a:lnSpc>
                <a:spcPct val="120000"/>
              </a:lnSpc>
            </a:pPr>
            <a:r>
              <a:rPr lang="ko-KR" altLang="en-US" sz="1200" dirty="0"/>
              <a:t>기업 </a:t>
            </a:r>
            <a:r>
              <a:rPr lang="en-US" altLang="ko-KR" sz="1200" dirty="0"/>
              <a:t>: </a:t>
            </a:r>
            <a:r>
              <a:rPr lang="en-US" altLang="ko-KR" sz="1200" dirty="0" err="1"/>
              <a:t>Yomo</a:t>
            </a:r>
            <a:r>
              <a:rPr lang="en-US" altLang="ko-KR" sz="1200" dirty="0"/>
              <a:t>, OMI, </a:t>
            </a:r>
            <a:r>
              <a:rPr lang="en-US" altLang="ko-KR" sz="1200" dirty="0" err="1"/>
              <a:t>mvs</a:t>
            </a:r>
            <a:r>
              <a:rPr lang="en-US" altLang="ko-KR" sz="1200" dirty="0"/>
              <a:t> </a:t>
            </a:r>
            <a:r>
              <a:rPr lang="ko-KR" altLang="en-US" sz="1200" dirty="0"/>
              <a:t>등 신생 기업 위주로 주도</a:t>
            </a:r>
            <a:endParaRPr lang="en-US" altLang="ko-KR" sz="1200" dirty="0"/>
          </a:p>
          <a:p>
            <a:pPr lvl="3">
              <a:lnSpc>
                <a:spcPct val="120000"/>
              </a:lnSpc>
            </a:pPr>
            <a:r>
              <a:rPr lang="ko-KR" altLang="en-US" sz="1100" dirty="0" err="1"/>
              <a:t>블록체인</a:t>
            </a:r>
            <a:r>
              <a:rPr lang="ko-KR" altLang="en-US" sz="1100" dirty="0"/>
              <a:t> 기술을 가지고 있던 프로젝트들이 메타버스로까지 확장</a:t>
            </a:r>
            <a:endParaRPr lang="en-US" altLang="ko-KR" sz="1100" dirty="0"/>
          </a:p>
          <a:p>
            <a:pPr lvl="3">
              <a:lnSpc>
                <a:spcPct val="120000"/>
              </a:lnSpc>
            </a:pPr>
            <a:r>
              <a:rPr lang="ko-KR" altLang="en-US" sz="1100" dirty="0" err="1"/>
              <a:t>서버기술</a:t>
            </a:r>
            <a:r>
              <a:rPr lang="en-US" altLang="ko-KR" sz="1100" dirty="0"/>
              <a:t>, </a:t>
            </a:r>
            <a:r>
              <a:rPr lang="ko-KR" altLang="en-US" sz="1100" dirty="0"/>
              <a:t>디지털 자산 기술 등 개발</a:t>
            </a:r>
            <a:endParaRPr lang="en-US" altLang="ko-KR" sz="1100" dirty="0"/>
          </a:p>
          <a:p>
            <a:pPr lvl="2">
              <a:lnSpc>
                <a:spcPct val="120000"/>
              </a:lnSpc>
            </a:pPr>
            <a:endParaRPr lang="ko-KR" altLang="en-US" sz="1100" dirty="0"/>
          </a:p>
        </p:txBody>
      </p:sp>
      <p:sp>
        <p:nvSpPr>
          <p:cNvPr id="6" name="직사각형 5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smtClean="0">
                <a:solidFill>
                  <a:prstClr val="white"/>
                </a:solidFill>
              </a:rPr>
              <a:t>메타버스 </a:t>
            </a:r>
            <a:r>
              <a:rPr lang="ko-KR" altLang="en-US" b="1" kern="0" dirty="0">
                <a:solidFill>
                  <a:prstClr val="white"/>
                </a:solidFill>
              </a:rPr>
              <a:t>주요 개발자 분석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658298"/>
              </p:ext>
            </p:extLst>
          </p:nvPr>
        </p:nvGraphicFramePr>
        <p:xfrm>
          <a:off x="613383" y="3257132"/>
          <a:ext cx="10991806" cy="3130553"/>
        </p:xfrm>
        <a:graphic>
          <a:graphicData uri="http://schemas.openxmlformats.org/drawingml/2006/table">
            <a:tbl>
              <a:tblPr/>
              <a:tblGrid>
                <a:gridCol w="600120">
                  <a:extLst>
                    <a:ext uri="{9D8B030D-6E8A-4147-A177-3AD203B41FA5}">
                      <a16:colId xmlns:a16="http://schemas.microsoft.com/office/drawing/2014/main" val="1724462928"/>
                    </a:ext>
                  </a:extLst>
                </a:gridCol>
                <a:gridCol w="564022">
                  <a:extLst>
                    <a:ext uri="{9D8B030D-6E8A-4147-A177-3AD203B41FA5}">
                      <a16:colId xmlns:a16="http://schemas.microsoft.com/office/drawing/2014/main" val="2510056511"/>
                    </a:ext>
                  </a:extLst>
                </a:gridCol>
                <a:gridCol w="9827664">
                  <a:extLst>
                    <a:ext uri="{9D8B030D-6E8A-4147-A177-3AD203B41FA5}">
                      <a16:colId xmlns:a16="http://schemas.microsoft.com/office/drawing/2014/main" val="1438892380"/>
                    </a:ext>
                  </a:extLst>
                </a:gridCol>
              </a:tblGrid>
              <a:tr h="23881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군집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수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-50">
                          <a:solidFill>
                            <a:srgbClr val="FFFFFF"/>
                          </a:solidFill>
                          <a:effectLst/>
                          <a:latin typeface="+mn-ea"/>
                          <a:ea typeface="+mn-ea"/>
                        </a:rPr>
                        <a:t>주요 개발자</a:t>
                      </a:r>
                      <a:endParaRPr lang="ko-KR" altLang="en-US" sz="1000" kern="0" spc="-5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3A6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2669127"/>
                  </a:ext>
                </a:extLst>
              </a:tr>
              <a:tr h="407974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'micro/micro', 'yomorun/yomo', 'omigroup/OMI', 'rmetaverse/metaverse', 'micro-community/micro', 'srcnalt/avatar-view', 'sorengranfeldt/mre', 'woowa-techcamp-2021/store-6', 'jb55/protoverse', 'mvs-org/mvsd-mysql-sync', 'amirgamil/flora', 'SnowCrashDAO/metavoxel', 'datatogether/dataset_registries', 'r37616/FIMMV'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6798097"/>
                  </a:ext>
                </a:extLst>
              </a:tr>
              <a:tr h="411433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'hypercube-lab/hypercube',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mvs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-org/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metaverse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mvs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-org/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lightwallet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mvs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-org/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metaverse-vm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canguruhh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metaversejs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mvs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-org/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mvs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-live',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mvs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-org/new-frontiers',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monaverse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eslint-config-monaverse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wakandalabs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worldofwakanda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ConscienceLand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coinwrapper-etp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blocktrack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/worker',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madjin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/m3-panel',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blocktrack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merkleizer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3010384"/>
                  </a:ext>
                </a:extLst>
              </a:tr>
              <a:tr h="240071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'OpenCollar/opencollar', 'owlboy/greatpug-public', 'Vytek/MayaVerse', 'Vytek/MayaVerse03', 'CreoverseTeam/CreoversePublic', 'PapaSmurf/metaverse'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1235228"/>
                  </a:ext>
                </a:extLst>
              </a:tr>
              <a:tr h="244066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'contextart/nfte', 'monaverse/prettier-config-monaverse', 'mvs-org/mvs-coin-bridge', 'reneDescartess/bored-elon-unicorn-club', 'Digiworlds/frax-bucks'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5020485"/>
                  </a:ext>
                </a:extLst>
              </a:tr>
              <a:tr h="240071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'vircadia/vircadia', 'madjin/vrm-samples', 'metaversityfoundation/metaversityfoundation.github.io'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3605208"/>
                  </a:ext>
                </a:extLst>
              </a:tr>
              <a:tr h="240071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'gmaliandi/metavrse-toolbar', 'webvrse/webvrse'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4714813"/>
                  </a:ext>
                </a:extLst>
              </a:tr>
              <a:tr h="240071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'jbaicoianu/janusweb', 'ptsource/VRGrid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6760300"/>
                  </a:ext>
                </a:extLst>
              </a:tr>
              <a:tr h="240071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'exokitxr/exokit-web', 'exokitxr/exokit-browser'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9298608"/>
                  </a:ext>
                </a:extLst>
              </a:tr>
              <a:tr h="240071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'yomorun/yomo-vhq-backend', 'yomorun/yomo-vhq-nextjs</a:t>
                      </a:r>
                      <a:endParaRPr lang="en-US" sz="10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3659095"/>
                  </a:ext>
                </a:extLst>
              </a:tr>
              <a:tr h="240071"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0">
                        <a:lnSpc>
                          <a:spcPct val="14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kern="0" spc="-5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Snowapril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VRoom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', '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Snowapril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sz="900" kern="100" spc="0" dirty="0" err="1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VRoomEditor</a:t>
                      </a:r>
                      <a:r>
                        <a:rPr lang="en-US" sz="900" kern="10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'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8130621"/>
                  </a:ext>
                </a:extLst>
              </a:tr>
            </a:tbl>
          </a:graphicData>
        </a:graphic>
      </p:graphicFrame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35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52053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570" y="2983276"/>
            <a:ext cx="5618531" cy="251618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III.3. </a:t>
            </a:r>
            <a:r>
              <a:rPr lang="ko-KR" altLang="en-US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미래기술 저장소 분석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316193" y="1383182"/>
            <a:ext cx="5999149" cy="5179987"/>
          </a:xfrm>
        </p:spPr>
        <p:txBody>
          <a:bodyPr>
            <a:normAutofit/>
          </a:bodyPr>
          <a:lstStyle/>
          <a:p>
            <a:pPr latinLnBrk="0">
              <a:lnSpc>
                <a:spcPct val="120000"/>
              </a:lnSpc>
            </a:pPr>
            <a:r>
              <a:rPr lang="ko-KR" altLang="en-US" sz="1600" dirty="0" smtClean="0"/>
              <a:t>메타버스 저장소</a:t>
            </a:r>
            <a:endParaRPr lang="en-US" altLang="ko-KR" sz="1600" dirty="0" smtClean="0"/>
          </a:p>
          <a:p>
            <a:pPr lvl="1" latinLnBrk="0">
              <a:lnSpc>
                <a:spcPct val="120000"/>
              </a:lnSpc>
            </a:pPr>
            <a:r>
              <a:rPr lang="ko-KR" altLang="en-US" sz="1400" dirty="0" err="1" smtClean="0"/>
              <a:t>기반요소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데이터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서비스</a:t>
            </a:r>
            <a:r>
              <a:rPr lang="en-US" altLang="ko-KR" sz="1400" dirty="0" smtClean="0"/>
              <a:t>/</a:t>
            </a:r>
            <a:r>
              <a:rPr lang="ko-KR" altLang="en-US" sz="1400" dirty="0" smtClean="0"/>
              <a:t>콘텐츠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디바이스 등 종합적 시스템 구축 기술</a:t>
            </a:r>
            <a:endParaRPr lang="en-US" altLang="ko-KR" sz="1400" dirty="0" smtClean="0"/>
          </a:p>
          <a:p>
            <a:pPr lvl="1" latinLnBrk="0">
              <a:lnSpc>
                <a:spcPct val="120000"/>
              </a:lnSpc>
            </a:pPr>
            <a:r>
              <a:rPr lang="ko-KR" altLang="en-US" sz="1400" dirty="0" smtClean="0"/>
              <a:t>국가 메타버스 </a:t>
            </a:r>
            <a:r>
              <a:rPr lang="ko-KR" altLang="en-US" sz="1400" dirty="0" err="1" smtClean="0"/>
              <a:t>로드맵</a:t>
            </a:r>
            <a:r>
              <a:rPr lang="ko-KR" altLang="en-US" sz="1400" dirty="0" smtClean="0"/>
              <a:t> 중 일부 기술이 </a:t>
            </a:r>
            <a:r>
              <a:rPr lang="ko-KR" altLang="en-US" sz="1400" dirty="0" err="1" smtClean="0"/>
              <a:t>깃허브</a:t>
            </a:r>
            <a:r>
              <a:rPr lang="ko-KR" altLang="en-US" sz="1400" dirty="0" smtClean="0"/>
              <a:t> 오픈소스에서도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일부 개발 중</a:t>
            </a:r>
            <a:endParaRPr lang="en-US" altLang="ko-KR" sz="1400" dirty="0" smtClean="0"/>
          </a:p>
          <a:p>
            <a:pPr lvl="2" latinLnBrk="0">
              <a:lnSpc>
                <a:spcPct val="120000"/>
              </a:lnSpc>
            </a:pPr>
            <a:r>
              <a:rPr lang="ko-KR" altLang="en-US" sz="1200" dirty="0" smtClean="0"/>
              <a:t>디지털 자산</a:t>
            </a:r>
            <a:r>
              <a:rPr lang="en-US" altLang="ko-KR" sz="1200" dirty="0" smtClean="0"/>
              <a:t>, </a:t>
            </a:r>
            <a:r>
              <a:rPr lang="ko-KR" altLang="en-US" sz="1200" dirty="0" err="1" smtClean="0"/>
              <a:t>블록체인</a:t>
            </a:r>
            <a:r>
              <a:rPr lang="en-US" altLang="ko-KR" sz="1200" dirty="0" smtClean="0"/>
              <a:t>, NFT</a:t>
            </a:r>
          </a:p>
          <a:p>
            <a:pPr lvl="2" latinLnBrk="0">
              <a:lnSpc>
                <a:spcPct val="120000"/>
              </a:lnSpc>
            </a:pPr>
            <a:r>
              <a:rPr lang="ko-KR" altLang="en-US" sz="1200" dirty="0" smtClean="0"/>
              <a:t>디바이스</a:t>
            </a:r>
            <a:r>
              <a:rPr lang="en-US" altLang="ko-KR" sz="1200" dirty="0" smtClean="0"/>
              <a:t>(AR/VR)</a:t>
            </a:r>
            <a:r>
              <a:rPr lang="ko-KR" altLang="en-US" sz="1200" dirty="0" smtClean="0"/>
              <a:t> 기반 서비스</a:t>
            </a:r>
            <a:endParaRPr lang="en-US" altLang="ko-KR" sz="1200" dirty="0" smtClean="0"/>
          </a:p>
          <a:p>
            <a:pPr lvl="2" latinLnBrk="0">
              <a:lnSpc>
                <a:spcPct val="120000"/>
              </a:lnSpc>
            </a:pPr>
            <a:r>
              <a:rPr lang="ko-KR" altLang="en-US" sz="1200" dirty="0" err="1" smtClean="0"/>
              <a:t>웨비나</a:t>
            </a:r>
            <a:r>
              <a:rPr lang="ko-KR" altLang="en-US" sz="1200" dirty="0" smtClean="0"/>
              <a:t> 등 원격 메타버스 서비스</a:t>
            </a:r>
            <a:endParaRPr lang="en-US" altLang="ko-KR" sz="1200" dirty="0" smtClean="0"/>
          </a:p>
          <a:p>
            <a:pPr lvl="2" latinLnBrk="0">
              <a:lnSpc>
                <a:spcPct val="120000"/>
              </a:lnSpc>
            </a:pPr>
            <a:r>
              <a:rPr lang="ko-KR" altLang="en-US" sz="1200" dirty="0" smtClean="0"/>
              <a:t>공간정보 알고리즘</a:t>
            </a:r>
            <a:endParaRPr lang="en-US" altLang="ko-KR" sz="1200" dirty="0" smtClean="0"/>
          </a:p>
          <a:p>
            <a:pPr lvl="1" latinLnBrk="0">
              <a:lnSpc>
                <a:spcPct val="120000"/>
              </a:lnSpc>
            </a:pPr>
            <a:r>
              <a:rPr lang="ko-KR" altLang="en-US" sz="1400" dirty="0" smtClean="0"/>
              <a:t>오픈소스에서 </a:t>
            </a:r>
            <a:r>
              <a:rPr lang="ko-KR" altLang="en-US" sz="1400" dirty="0" err="1" smtClean="0"/>
              <a:t>디지털자산</a:t>
            </a:r>
            <a:r>
              <a:rPr lang="en-US" altLang="ko-KR" sz="1400" dirty="0" smtClean="0"/>
              <a:t>, </a:t>
            </a:r>
            <a:r>
              <a:rPr lang="ko-KR" altLang="en-US" sz="1400" dirty="0" err="1" smtClean="0"/>
              <a:t>블록체인</a:t>
            </a:r>
            <a:r>
              <a:rPr lang="ko-KR" altLang="en-US" sz="1400" dirty="0" smtClean="0"/>
              <a:t> 등이 </a:t>
            </a:r>
            <a:r>
              <a:rPr lang="ko-KR" altLang="en-US" sz="1400" dirty="0" err="1" smtClean="0"/>
              <a:t>메타버스의</a:t>
            </a:r>
            <a:r>
              <a:rPr lang="ko-KR" altLang="en-US" sz="1400" dirty="0" smtClean="0"/>
              <a:t> 주요 기술로 더 개발되고 있으며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아직 수는 적지만 분산시스템이나 원격 서비스 위주의 메타버스 개발 시도가 있음</a:t>
            </a:r>
            <a:endParaRPr lang="en-US" altLang="ko-KR" sz="1400" dirty="0" smtClean="0"/>
          </a:p>
          <a:p>
            <a:pPr lvl="1" latinLnBrk="0">
              <a:lnSpc>
                <a:spcPct val="120000"/>
              </a:lnSpc>
            </a:pPr>
            <a:r>
              <a:rPr lang="ko-KR" altLang="en-US" sz="1400" dirty="0" smtClean="0"/>
              <a:t>기계학습 부분의 데이터 기술이나 인공지능</a:t>
            </a:r>
            <a:r>
              <a:rPr lang="en-US" altLang="ko-KR" sz="1400" dirty="0" smtClean="0"/>
              <a:t>, VR </a:t>
            </a:r>
            <a:r>
              <a:rPr lang="ko-KR" altLang="en-US" sz="1400" dirty="0" smtClean="0"/>
              <a:t>기술 등에서 </a:t>
            </a:r>
            <a:r>
              <a:rPr lang="ko-KR" altLang="en-US" sz="1400" dirty="0" err="1" smtClean="0"/>
              <a:t>메타버스와</a:t>
            </a:r>
            <a:r>
              <a:rPr lang="ko-KR" altLang="en-US" sz="1400" dirty="0" smtClean="0"/>
              <a:t> 연계될 수 있는 부분이 많아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향후 메타버스 오픈소스의 발전방향을 살펴볼 필요가 있음</a:t>
            </a:r>
            <a:endParaRPr lang="en-US" altLang="ko-KR" sz="1400" dirty="0" smtClean="0"/>
          </a:p>
          <a:p>
            <a:pPr lvl="1" latinLnBrk="0">
              <a:lnSpc>
                <a:spcPct val="120000"/>
              </a:lnSpc>
            </a:pPr>
            <a:endParaRPr lang="en-US" altLang="ko-KR" sz="1400" dirty="0" smtClean="0"/>
          </a:p>
          <a:p>
            <a:pPr lvl="2" latinLnBrk="0">
              <a:lnSpc>
                <a:spcPct val="120000"/>
              </a:lnSpc>
            </a:pPr>
            <a:endParaRPr lang="ko-KR" alt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9279055" y="2032259"/>
            <a:ext cx="24628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3. </a:t>
            </a:r>
            <a:r>
              <a:rPr lang="ko-KR" altLang="en-US" sz="1200" b="1" dirty="0" smtClean="0"/>
              <a:t>원격 메타버스 서비스</a:t>
            </a:r>
            <a:r>
              <a:rPr lang="en-US" altLang="ko-KR" sz="1200" b="1" dirty="0" smtClean="0"/>
              <a:t>; </a:t>
            </a:r>
            <a:r>
              <a:rPr lang="ko-KR" altLang="en-US" sz="1200" b="1" dirty="0" err="1" smtClean="0"/>
              <a:t>웨비나</a:t>
            </a:r>
            <a:endParaRPr lang="en-US" altLang="ko-KR" sz="1200" b="1" dirty="0" smtClean="0"/>
          </a:p>
          <a:p>
            <a:pPr algn="ctr"/>
            <a:r>
              <a:rPr lang="en-US" altLang="ko-KR" sz="1200" b="1" dirty="0" smtClean="0"/>
              <a:t>(cluster 10)</a:t>
            </a:r>
            <a:endParaRPr lang="ko-KR" altLang="en-US" sz="1200" b="1" dirty="0"/>
          </a:p>
        </p:txBody>
      </p:sp>
      <p:cxnSp>
        <p:nvCxnSpPr>
          <p:cNvPr id="12" name="직선 연결선 11"/>
          <p:cNvCxnSpPr/>
          <p:nvPr/>
        </p:nvCxnSpPr>
        <p:spPr>
          <a:xfrm flipH="1">
            <a:off x="9279055" y="2423668"/>
            <a:ext cx="164049" cy="86329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 flipV="1">
            <a:off x="6417892" y="4948015"/>
            <a:ext cx="510646" cy="7793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074998" y="5784940"/>
            <a:ext cx="2206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1. </a:t>
            </a:r>
            <a:r>
              <a:rPr lang="ko-KR" altLang="en-US" sz="1200" b="1" dirty="0" smtClean="0"/>
              <a:t>디지털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자산</a:t>
            </a:r>
            <a:r>
              <a:rPr lang="en-US" altLang="ko-KR" sz="1200" b="1" dirty="0"/>
              <a:t>,</a:t>
            </a:r>
            <a:r>
              <a:rPr lang="en-US" altLang="ko-KR" sz="1200" b="1" dirty="0" smtClean="0"/>
              <a:t> </a:t>
            </a:r>
            <a:r>
              <a:rPr lang="ko-KR" altLang="en-US" sz="1200" b="1" dirty="0" err="1" smtClean="0"/>
              <a:t>블록체인</a:t>
            </a:r>
            <a:r>
              <a:rPr lang="en-US" altLang="ko-KR" sz="1200" b="1" dirty="0" smtClean="0"/>
              <a:t>, NFT (cluster</a:t>
            </a:r>
            <a:r>
              <a:rPr lang="ko-KR" altLang="en-US" sz="1200" b="1" dirty="0" smtClean="0"/>
              <a:t> </a:t>
            </a:r>
            <a:r>
              <a:rPr lang="en-US" altLang="ko-KR" sz="1200" b="1" dirty="0" smtClean="0"/>
              <a:t>2, 4)</a:t>
            </a:r>
            <a:endParaRPr lang="ko-KR" altLang="en-US" sz="1200" b="1" dirty="0"/>
          </a:p>
        </p:txBody>
      </p:sp>
      <p:cxnSp>
        <p:nvCxnSpPr>
          <p:cNvPr id="22" name="직선 연결선 21"/>
          <p:cNvCxnSpPr/>
          <p:nvPr/>
        </p:nvCxnSpPr>
        <p:spPr>
          <a:xfrm flipH="1" flipV="1">
            <a:off x="8007409" y="4597637"/>
            <a:ext cx="1696854" cy="104445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960876" y="5649190"/>
            <a:ext cx="2063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2. </a:t>
            </a:r>
            <a:r>
              <a:rPr lang="ko-KR" altLang="en-US" sz="1200" b="1" dirty="0" smtClean="0"/>
              <a:t>디바이스</a:t>
            </a:r>
            <a:r>
              <a:rPr lang="en-US" altLang="ko-KR" sz="1200" b="1" dirty="0" smtClean="0"/>
              <a:t>(AR/VR)</a:t>
            </a:r>
            <a:r>
              <a:rPr lang="ko-KR" altLang="en-US" sz="1200" b="1" dirty="0" smtClean="0"/>
              <a:t> 기반 서비스</a:t>
            </a:r>
            <a:endParaRPr lang="en-US" altLang="ko-KR" sz="1200" b="1" dirty="0" smtClean="0"/>
          </a:p>
          <a:p>
            <a:pPr algn="ctr"/>
            <a:r>
              <a:rPr lang="en-US" altLang="ko-KR" sz="1200" b="1" dirty="0" smtClean="0"/>
              <a:t>(cluster 3, 5, 6, 7)</a:t>
            </a:r>
            <a:endParaRPr lang="ko-KR" altLang="en-US" sz="1200" b="1" dirty="0"/>
          </a:p>
        </p:txBody>
      </p:sp>
      <p:sp>
        <p:nvSpPr>
          <p:cNvPr id="20" name="직사각형 19"/>
          <p:cNvSpPr/>
          <p:nvPr/>
        </p:nvSpPr>
        <p:spPr>
          <a:xfrm>
            <a:off x="5776940" y="6301568"/>
            <a:ext cx="5095306" cy="2989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15620" indent="-213360" algn="just" fontAlgn="base">
              <a:lnSpc>
                <a:spcPct val="180000"/>
              </a:lnSpc>
              <a:spcAft>
                <a:spcPts val="300"/>
              </a:spcAft>
            </a:pP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※ </a:t>
            </a:r>
            <a:r>
              <a:rPr lang="ko-KR" altLang="en-US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이미지 출처</a:t>
            </a: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: </a:t>
            </a:r>
            <a:r>
              <a:rPr lang="ko-KR" altLang="en-US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한국인터넷진흥원</a:t>
            </a: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(2021), </a:t>
            </a:r>
            <a:r>
              <a:rPr lang="ko-KR" altLang="en-US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위치정보 산업동향 보고서</a:t>
            </a: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, Weekly Report 7</a:t>
            </a:r>
            <a:r>
              <a:rPr lang="ko-KR" altLang="en-US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월 </a:t>
            </a: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1</a:t>
            </a:r>
            <a:r>
              <a:rPr lang="ko-KR" altLang="en-US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호 </a:t>
            </a:r>
            <a:r>
              <a:rPr lang="en-US" altLang="ko-KR" sz="900" b="1" kern="0" spc="-50" dirty="0">
                <a:solidFill>
                  <a:srgbClr val="005CA2"/>
                </a:solidFill>
                <a:latin typeface="나눔고딕"/>
                <a:ea typeface="나눔고딕"/>
              </a:rPr>
              <a:t>p.5.</a:t>
            </a:r>
            <a:endParaRPr lang="ko-KR" altLang="en-US" sz="900" b="1" kern="0" spc="-50" dirty="0">
              <a:solidFill>
                <a:srgbClr val="005CA2"/>
              </a:solidFill>
              <a:effectLst/>
              <a:latin typeface="나눔고딕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979269" y="2665780"/>
            <a:ext cx="1762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 smtClean="0"/>
              <a:t>4. </a:t>
            </a:r>
            <a:r>
              <a:rPr lang="ko-KR" altLang="en-US" sz="1200" b="1" dirty="0" smtClean="0"/>
              <a:t>공간정보</a:t>
            </a:r>
            <a:r>
              <a:rPr lang="en-US" altLang="ko-KR" sz="1200" b="1" dirty="0" smtClean="0"/>
              <a:t> </a:t>
            </a:r>
            <a:r>
              <a:rPr lang="ko-KR" altLang="en-US" sz="1200" b="1" dirty="0" smtClean="0"/>
              <a:t>알고리즘</a:t>
            </a:r>
            <a:endParaRPr lang="en-US" altLang="ko-KR" sz="1200" b="1" dirty="0" smtClean="0"/>
          </a:p>
          <a:p>
            <a:pPr algn="ctr"/>
            <a:r>
              <a:rPr lang="en-US" altLang="ko-KR" sz="1200" b="1" dirty="0" smtClean="0"/>
              <a:t>(cluster 9)</a:t>
            </a:r>
            <a:endParaRPr lang="ko-KR" altLang="en-US" sz="1200" b="1" dirty="0"/>
          </a:p>
        </p:txBody>
      </p:sp>
      <p:cxnSp>
        <p:nvCxnSpPr>
          <p:cNvPr id="27" name="직선 연결선 26"/>
          <p:cNvCxnSpPr/>
          <p:nvPr/>
        </p:nvCxnSpPr>
        <p:spPr>
          <a:xfrm flipH="1">
            <a:off x="11024073" y="3127445"/>
            <a:ext cx="71819" cy="11368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36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83306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 </a:t>
            </a:r>
            <a:r>
              <a:rPr lang="ko-KR" altLang="en-US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연구결과 </a:t>
            </a:r>
            <a:r>
              <a:rPr lang="en-US" altLang="ko-KR" sz="18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III.3. </a:t>
            </a:r>
            <a:r>
              <a:rPr lang="ko-KR" altLang="en-US" sz="32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미래기술 저장소 분석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미래기술 저장소</a:t>
            </a: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분석</a:t>
            </a:r>
            <a:r>
              <a:rPr kumimoji="0" lang="en-US" altLang="ko-KR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1" i="0" u="none" strike="noStrike" kern="0" cap="none" spc="0" normalizeH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소결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1403559" y="1783858"/>
            <a:ext cx="10295633" cy="1425838"/>
            <a:chOff x="1737697" y="2526"/>
            <a:chExt cx="5405120" cy="1505029"/>
          </a:xfrm>
        </p:grpSpPr>
        <p:sp>
          <p:nvSpPr>
            <p:cNvPr id="35" name="오각형 34"/>
            <p:cNvSpPr/>
            <p:nvPr/>
          </p:nvSpPr>
          <p:spPr>
            <a:xfrm rot="10800000">
              <a:off x="1737697" y="2526"/>
              <a:ext cx="5405120" cy="1505029"/>
            </a:xfrm>
            <a:prstGeom prst="homePlate">
              <a:avLst/>
            </a:prstGeom>
            <a:solidFill>
              <a:schemeClr val="tx2">
                <a:alpha val="9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오각형 4"/>
            <p:cNvSpPr txBox="1"/>
            <p:nvPr/>
          </p:nvSpPr>
          <p:spPr>
            <a:xfrm>
              <a:off x="2113954" y="2526"/>
              <a:ext cx="5028863" cy="1505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t" anchorCtr="0">
              <a:noAutofit/>
            </a:bodyPr>
            <a:lstStyle/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bg1"/>
                  </a:solidFill>
                </a:rPr>
                <a:t>미래기술 대상에 대한 기반 기술 확인 용이</a:t>
              </a:r>
              <a:endParaRPr lang="en-US" altLang="ko-KR" b="1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kern="1200" dirty="0" smtClean="0">
                  <a:solidFill>
                    <a:schemeClr val="bg1"/>
                  </a:solidFill>
                </a:rPr>
                <a:t>미래기술 대상에 따라 개발되고 있는 현재 기반 기술을 확인하기에 용이하고 발전계획을 수립할 수 있는 근거를 마련할 수 있음</a:t>
              </a:r>
              <a:endParaRPr lang="en-US" altLang="ko-KR" sz="1600" kern="1200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오픈소스 저장소를 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R&amp;D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 원천으로 활용하여 새로운 제품 및 서비스 개발 </a:t>
              </a:r>
              <a:r>
                <a:rPr lang="ko-KR" altLang="en-US" sz="1600" dirty="0" err="1" smtClean="0">
                  <a:solidFill>
                    <a:schemeClr val="bg1"/>
                  </a:solidFill>
                </a:rPr>
                <a:t>로드맵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 구성 가능</a:t>
              </a:r>
              <a:endParaRPr lang="ko-KR" altLang="en-US" sz="1600" kern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37" name="타원 36"/>
          <p:cNvSpPr/>
          <p:nvPr/>
        </p:nvSpPr>
        <p:spPr>
          <a:xfrm>
            <a:off x="812367" y="1884923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r>
              <a:rPr lang="ko-KR" altLang="en-US" b="1" spc="-100" dirty="0" smtClean="0">
                <a:solidFill>
                  <a:schemeClr val="tx1"/>
                </a:solidFill>
              </a:rPr>
              <a:t>기술</a:t>
            </a:r>
            <a:endParaRPr lang="en-US" altLang="ko-KR" b="1" spc="-100" dirty="0" smtClean="0">
              <a:solidFill>
                <a:schemeClr val="tx1"/>
              </a:solidFill>
            </a:endParaRPr>
          </a:p>
          <a:p>
            <a:r>
              <a:rPr lang="ko-KR" altLang="en-US" b="1" spc="-100" dirty="0" smtClean="0">
                <a:solidFill>
                  <a:schemeClr val="tx1"/>
                </a:solidFill>
              </a:rPr>
              <a:t>확인</a:t>
            </a:r>
            <a:endParaRPr lang="ko-KR" altLang="en-US" b="1" spc="-100" dirty="0">
              <a:solidFill>
                <a:schemeClr val="tx1"/>
              </a:solidFill>
            </a:endParaRPr>
          </a:p>
        </p:txBody>
      </p:sp>
      <p:grpSp>
        <p:nvGrpSpPr>
          <p:cNvPr id="38" name="그룹 37"/>
          <p:cNvGrpSpPr/>
          <p:nvPr/>
        </p:nvGrpSpPr>
        <p:grpSpPr>
          <a:xfrm>
            <a:off x="1403559" y="3420259"/>
            <a:ext cx="10295633" cy="1182385"/>
            <a:chOff x="1737697" y="1956818"/>
            <a:chExt cx="5405120" cy="1505029"/>
          </a:xfrm>
        </p:grpSpPr>
        <p:sp>
          <p:nvSpPr>
            <p:cNvPr id="39" name="오각형 38"/>
            <p:cNvSpPr/>
            <p:nvPr/>
          </p:nvSpPr>
          <p:spPr>
            <a:xfrm rot="10800000">
              <a:off x="1737697" y="1956818"/>
              <a:ext cx="5405120" cy="1505029"/>
            </a:xfrm>
            <a:prstGeom prst="homePlate">
              <a:avLst/>
            </a:prstGeom>
            <a:solidFill>
              <a:schemeClr val="accent1">
                <a:lumMod val="50000"/>
                <a:alpha val="7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-2000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-20000"/>
              </a:schemeClr>
            </a:effectRef>
            <a:fontRef idx="minor">
              <a:schemeClr val="lt1"/>
            </a:fontRef>
          </p:style>
        </p:sp>
        <p:sp>
          <p:nvSpPr>
            <p:cNvPr id="40" name="오각형 7"/>
            <p:cNvSpPr txBox="1"/>
            <p:nvPr/>
          </p:nvSpPr>
          <p:spPr>
            <a:xfrm rot="21600000">
              <a:off x="2113954" y="1956818"/>
              <a:ext cx="5028863" cy="1505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ctr" anchorCtr="0">
              <a:noAutofit/>
            </a:bodyPr>
            <a:lstStyle/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bg1"/>
                  </a:solidFill>
                </a:rPr>
                <a:t>오픈소스</a:t>
              </a:r>
              <a:r>
                <a:rPr lang="en-US" altLang="ko-KR" b="1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b="1" dirty="0" smtClean="0">
                  <a:solidFill>
                    <a:schemeClr val="bg1"/>
                  </a:solidFill>
                </a:rPr>
                <a:t>개발 수 또는 수준에 따른 기술평가 가능</a:t>
              </a:r>
              <a:endParaRPr lang="en-US" altLang="ko-KR" b="1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미래기술 대상에 따라 검색된 오픈소스의 수를 계량적으로 확인하고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개발자 또는 코드 수준에 따라 오픈소스를 평가하여 현재 </a:t>
              </a:r>
              <a:r>
                <a:rPr lang="ko-KR" altLang="en-US" sz="1600" dirty="0" err="1" smtClean="0">
                  <a:solidFill>
                    <a:schemeClr val="bg1"/>
                  </a:solidFill>
                </a:rPr>
                <a:t>미래기술의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 발전도를 평가할 수 있음</a:t>
              </a:r>
              <a:endParaRPr lang="en-US" altLang="ko-KR" sz="1600" dirty="0" smtClean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자율주행차와 메타버스 사례만 보더라도 </a:t>
              </a:r>
              <a:r>
                <a:rPr lang="ko-KR" altLang="en-US" sz="1600" dirty="0" err="1" smtClean="0">
                  <a:solidFill>
                    <a:schemeClr val="bg1"/>
                  </a:solidFill>
                </a:rPr>
                <a:t>자율주행차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 기술발전도가 높다 평가할 수 있음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41" name="타원 40"/>
          <p:cNvSpPr/>
          <p:nvPr/>
        </p:nvSpPr>
        <p:spPr>
          <a:xfrm>
            <a:off x="812367" y="3420259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36168"/>
              <a:satOff val="-1390"/>
              <a:lumOff val="4885"/>
              <a:alphaOff val="-20000"/>
            </a:schemeClr>
          </a:fillRef>
          <a:effectRef idx="0">
            <a:schemeClr val="accent1">
              <a:tint val="50000"/>
              <a:alpha val="90000"/>
              <a:hueOff val="36168"/>
              <a:satOff val="-1390"/>
              <a:lumOff val="488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r>
              <a:rPr lang="ko-KR" altLang="en-US" b="1" spc="-100" dirty="0" smtClean="0">
                <a:solidFill>
                  <a:schemeClr val="tx1"/>
                </a:solidFill>
              </a:rPr>
              <a:t>기술</a:t>
            </a:r>
            <a:endParaRPr lang="en-US" altLang="ko-KR" b="1" spc="-100" dirty="0" smtClean="0">
              <a:solidFill>
                <a:schemeClr val="tx1"/>
              </a:solidFill>
            </a:endParaRPr>
          </a:p>
          <a:p>
            <a:r>
              <a:rPr lang="ko-KR" altLang="en-US" b="1" spc="-100" dirty="0" smtClean="0">
                <a:solidFill>
                  <a:schemeClr val="tx1"/>
                </a:solidFill>
              </a:rPr>
              <a:t>평가</a:t>
            </a:r>
            <a:endParaRPr lang="ko-KR" altLang="en-US" b="1" spc="-100" dirty="0">
              <a:solidFill>
                <a:schemeClr val="tx1"/>
              </a:solidFill>
            </a:endParaRPr>
          </a:p>
        </p:txBody>
      </p:sp>
      <p:grpSp>
        <p:nvGrpSpPr>
          <p:cNvPr id="42" name="그룹 41"/>
          <p:cNvGrpSpPr/>
          <p:nvPr/>
        </p:nvGrpSpPr>
        <p:grpSpPr>
          <a:xfrm>
            <a:off x="1403559" y="4813206"/>
            <a:ext cx="10295633" cy="1527773"/>
            <a:chOff x="1737697" y="3911110"/>
            <a:chExt cx="5405120" cy="1505029"/>
          </a:xfrm>
        </p:grpSpPr>
        <p:sp>
          <p:nvSpPr>
            <p:cNvPr id="43" name="오각형 42"/>
            <p:cNvSpPr/>
            <p:nvPr/>
          </p:nvSpPr>
          <p:spPr>
            <a:xfrm rot="10800000">
              <a:off x="1737697" y="3911110"/>
              <a:ext cx="5405120" cy="1505029"/>
            </a:xfrm>
            <a:prstGeom prst="homePlate">
              <a:avLst/>
            </a:prstGeom>
            <a:solidFill>
              <a:schemeClr val="accent5">
                <a:lumMod val="75000"/>
                <a:alpha val="50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-4000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44" name="오각형 10"/>
            <p:cNvSpPr txBox="1"/>
            <p:nvPr/>
          </p:nvSpPr>
          <p:spPr>
            <a:xfrm rot="21600000">
              <a:off x="2113954" y="3911110"/>
              <a:ext cx="5028863" cy="1505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ctr" anchorCtr="0">
              <a:noAutofit/>
            </a:bodyPr>
            <a:lstStyle/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bg1"/>
                  </a:solidFill>
                </a:rPr>
                <a:t>국가와 민간이 </a:t>
              </a:r>
              <a:r>
                <a:rPr lang="ko-KR" altLang="en-US" b="1" dirty="0" err="1" smtClean="0">
                  <a:solidFill>
                    <a:schemeClr val="bg1"/>
                  </a:solidFill>
                </a:rPr>
                <a:t>주도해야할</a:t>
              </a:r>
              <a:r>
                <a:rPr lang="ko-KR" altLang="en-US" b="1" dirty="0" smtClean="0">
                  <a:solidFill>
                    <a:schemeClr val="bg1"/>
                  </a:solidFill>
                </a:rPr>
                <a:t> 기술개발 영역 기획</a:t>
              </a:r>
              <a:endParaRPr lang="en-US" altLang="ko-KR" b="1" dirty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민간에서 개발되고 있는 오픈소스 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SW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를 확인하여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sz="1600" dirty="0" err="1" smtClean="0">
                  <a:solidFill>
                    <a:schemeClr val="bg1"/>
                  </a:solidFill>
                </a:rPr>
                <a:t>기술획득의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 주요 원천을 구별할 수 있음</a:t>
              </a:r>
              <a:endParaRPr lang="en-US" altLang="ko-KR" sz="1600" dirty="0">
                <a:solidFill>
                  <a:schemeClr val="bg1"/>
                </a:solidFill>
              </a:endParaRPr>
            </a:p>
            <a:p>
              <a:pPr marL="285750" lvl="0" indent="-285750" defTabSz="2355850" latinLnBrk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bg1"/>
                  </a:solidFill>
                </a:rPr>
                <a:t>전문가 의견을 바탕으로 오픈소스로부터의 기술획득 가능성을 판단하여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국가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(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또는 기업</a:t>
              </a:r>
              <a:r>
                <a:rPr lang="en-US" altLang="ko-KR" sz="1600" dirty="0" smtClean="0">
                  <a:solidFill>
                    <a:schemeClr val="bg1"/>
                  </a:solidFill>
                </a:rPr>
                <a:t>)</a:t>
              </a:r>
              <a:r>
                <a:rPr lang="ko-KR" altLang="en-US" sz="1600" dirty="0" smtClean="0">
                  <a:solidFill>
                    <a:schemeClr val="bg1"/>
                  </a:solidFill>
                </a:rPr>
                <a:t>가 책임져야할 기술분야를 확인하는 것이 요구됨</a:t>
              </a:r>
              <a:endParaRPr lang="ko-KR" alt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타원 44"/>
          <p:cNvSpPr/>
          <p:nvPr/>
        </p:nvSpPr>
        <p:spPr>
          <a:xfrm>
            <a:off x="812367" y="4955596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72337"/>
              <a:satOff val="-2780"/>
              <a:lumOff val="9770"/>
              <a:alphaOff val="-40000"/>
            </a:schemeClr>
          </a:fillRef>
          <a:effectRef idx="0">
            <a:schemeClr val="accent1">
              <a:tint val="50000"/>
              <a:alpha val="90000"/>
              <a:hueOff val="72337"/>
              <a:satOff val="-2780"/>
              <a:lumOff val="9770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r>
              <a:rPr lang="ko-KR" altLang="en-US" b="1" spc="-100" dirty="0" smtClean="0">
                <a:solidFill>
                  <a:schemeClr val="tx1"/>
                </a:solidFill>
              </a:rPr>
              <a:t>기술</a:t>
            </a:r>
            <a:endParaRPr lang="en-US" altLang="ko-KR" b="1" spc="-100" dirty="0" smtClean="0">
              <a:solidFill>
                <a:schemeClr val="tx1"/>
              </a:solidFill>
            </a:endParaRPr>
          </a:p>
          <a:p>
            <a:r>
              <a:rPr lang="ko-KR" altLang="en-US" b="1" spc="-100" dirty="0" smtClean="0">
                <a:solidFill>
                  <a:schemeClr val="tx1"/>
                </a:solidFill>
              </a:rPr>
              <a:t>기획</a:t>
            </a:r>
            <a:endParaRPr lang="en-US" altLang="ko-KR" b="1" spc="-100" dirty="0" smtClean="0">
              <a:solidFill>
                <a:schemeClr val="tx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37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87776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4452390"/>
            <a:ext cx="12192000" cy="2405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부제목 2"/>
          <p:cNvSpPr txBox="1">
            <a:spLocks/>
          </p:cNvSpPr>
          <p:nvPr/>
        </p:nvSpPr>
        <p:spPr>
          <a:xfrm>
            <a:off x="4825497" y="5000588"/>
            <a:ext cx="7366502" cy="1309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4400" b="1" dirty="0" smtClean="0">
                <a:ea typeface="문체부 돋음체" panose="020B0609000101010101" pitchFamily="49" charset="-127"/>
              </a:rPr>
              <a:t>IV. </a:t>
            </a:r>
            <a:r>
              <a:rPr lang="ko-KR" altLang="en-US" sz="4400" b="1" dirty="0" smtClean="0">
                <a:ea typeface="문체부 돋음체" panose="020B0609000101010101" pitchFamily="49" charset="-127"/>
              </a:rPr>
              <a:t>토의</a:t>
            </a:r>
            <a:r>
              <a:rPr lang="en-US" altLang="ko-KR" sz="4400" b="1" dirty="0" smtClean="0">
                <a:ea typeface="문체부 돋음체" panose="020B0609000101010101" pitchFamily="49" charset="-127"/>
              </a:rPr>
              <a:t> </a:t>
            </a:r>
            <a:r>
              <a:rPr lang="ko-KR" altLang="en-US" sz="4400" b="1" dirty="0" smtClean="0">
                <a:ea typeface="문체부 돋음체" panose="020B0609000101010101" pitchFamily="49" charset="-127"/>
              </a:rPr>
              <a:t>및 결론</a:t>
            </a:r>
            <a:endParaRPr lang="ko-KR" altLang="en-US" sz="4400" b="1" dirty="0">
              <a:ea typeface="문체부 돋음체" panose="020B0609000101010101" pitchFamily="49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84219" y="4631256"/>
            <a:ext cx="72764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spc="-10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지능화 기술 생태계 분석을 위한 데이터 수집 및 가공</a:t>
            </a:r>
            <a:endParaRPr lang="ko-KR" altLang="en-US" sz="2400" spc="-1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2" name="Picture 6" descr="Data Management: What it is and why it matters | SAS KORE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8"/>
          <a:stretch/>
        </p:blipFill>
        <p:spPr bwMode="auto">
          <a:xfrm>
            <a:off x="222191" y="140689"/>
            <a:ext cx="6634144" cy="428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Erniesys Technologies Pvt Lt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729" y="91089"/>
            <a:ext cx="5719239" cy="433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269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내용 개체 틀 2"/>
          <p:cNvSpPr txBox="1">
            <a:spLocks/>
          </p:cNvSpPr>
          <p:nvPr/>
        </p:nvSpPr>
        <p:spPr>
          <a:xfrm>
            <a:off x="244928" y="1082835"/>
            <a:ext cx="11606470" cy="561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dirty="0" smtClean="0">
                <a:solidFill>
                  <a:schemeClr val="accent2"/>
                </a:solidFill>
              </a:rPr>
              <a:t>오픈소스 소프트웨어</a:t>
            </a:r>
            <a:r>
              <a:rPr lang="en-US" altLang="ko-KR" sz="1800" dirty="0" smtClean="0">
                <a:solidFill>
                  <a:schemeClr val="accent2"/>
                </a:solidFill>
              </a:rPr>
              <a:t>(SW) </a:t>
            </a:r>
            <a:r>
              <a:rPr lang="ko-KR" altLang="en-US" sz="1800" dirty="0" smtClean="0">
                <a:solidFill>
                  <a:schemeClr val="accent2"/>
                </a:solidFill>
              </a:rPr>
              <a:t>데이터 및 사용 증가</a:t>
            </a:r>
            <a:endParaRPr lang="ko-KR" altLang="en-US" sz="1800" dirty="0">
              <a:solidFill>
                <a:schemeClr val="accent2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0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 </a:t>
            </a:r>
            <a:r>
              <a:rPr lang="ko-KR" altLang="en-US" sz="20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서론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I.1. </a:t>
            </a:r>
            <a:r>
              <a:rPr lang="ko-KR" altLang="en-US" dirty="0" err="1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연구개요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 bwMode="auto">
          <a:xfrm>
            <a:off x="244928" y="1960605"/>
            <a:ext cx="11606470" cy="4489871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244929" y="1722991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오픈소스의</a:t>
            </a:r>
            <a:r>
              <a:rPr kumimoji="0" lang="en-US" altLang="ko-KR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효과 및 산업의 오픈소스 </a:t>
            </a:r>
            <a:r>
              <a:rPr kumimoji="0" lang="en-US" altLang="ko-KR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SW </a:t>
            </a: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사용 현황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3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  <p:pic>
        <p:nvPicPr>
          <p:cNvPr id="1025" name="_x255743712" descr="EMB00008f94bc8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730" y="2145034"/>
            <a:ext cx="6026039" cy="4262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직사각형 28"/>
          <p:cNvSpPr/>
          <p:nvPr/>
        </p:nvSpPr>
        <p:spPr>
          <a:xfrm>
            <a:off x="367289" y="5351737"/>
            <a:ext cx="536693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 latinLnBrk="0"/>
            <a:r>
              <a:rPr lang="ko-KR" altLang="en-US" sz="1400" b="1" dirty="0"/>
              <a:t>오픈소스는 이미 대부분의 산업의 주요 소프트웨어 개발 및 사용 원천으로 운영되고 </a:t>
            </a:r>
            <a:r>
              <a:rPr lang="ko-KR" altLang="en-US" sz="1400" b="1" dirty="0" smtClean="0"/>
              <a:t>있음</a:t>
            </a:r>
            <a:r>
              <a:rPr lang="en-US" altLang="ko-KR" sz="1400" b="1" dirty="0" smtClean="0"/>
              <a:t>(Synopsys, 2021)</a:t>
            </a:r>
          </a:p>
          <a:p>
            <a:pPr lvl="0" fontAlgn="base" latinLnBrk="0"/>
            <a:r>
              <a:rPr lang="ko-KR" altLang="en-US" sz="1400" b="1" dirty="0" err="1" smtClean="0"/>
              <a:t>가트너</a:t>
            </a:r>
            <a:r>
              <a:rPr lang="ko-KR" altLang="en-US" sz="1400" b="1" dirty="0" smtClean="0"/>
              <a:t> </a:t>
            </a:r>
            <a:r>
              <a:rPr lang="ko-KR" altLang="en-US" sz="1400" b="1" dirty="0"/>
              <a:t>조사 결과 </a:t>
            </a:r>
            <a:r>
              <a:rPr lang="en-US" altLang="ko-KR" sz="1400" b="1" dirty="0"/>
              <a:t>90% </a:t>
            </a:r>
            <a:r>
              <a:rPr lang="ko-KR" altLang="en-US" sz="1400" b="1" dirty="0"/>
              <a:t>이상의 응답자가 응용 프로그램 개발에 오픈소스를 활용</a:t>
            </a:r>
            <a:r>
              <a:rPr lang="en-US" altLang="ko-KR" sz="1400" b="1" dirty="0"/>
              <a:t>(Gartner, 2019)</a:t>
            </a:r>
            <a:r>
              <a:rPr lang="ko-KR" altLang="en-US" sz="1400" b="1" dirty="0"/>
              <a:t>하고 있다고 제시함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367289" y="3861998"/>
            <a:ext cx="551914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b="1" dirty="0"/>
              <a:t>SW </a:t>
            </a:r>
            <a:r>
              <a:rPr lang="ko-KR" altLang="en-US" sz="1400" b="1" dirty="0"/>
              <a:t>개발 </a:t>
            </a:r>
            <a:r>
              <a:rPr lang="ko-KR" altLang="en-US" sz="1400" b="1" dirty="0" smtClean="0"/>
              <a:t>효율성 </a:t>
            </a:r>
            <a:r>
              <a:rPr lang="en-US" altLang="ko-KR" sz="1400" b="1" dirty="0" smtClean="0"/>
              <a:t>: </a:t>
            </a:r>
            <a:r>
              <a:rPr lang="ko-KR" altLang="en-US" sz="1400" b="1" dirty="0" smtClean="0"/>
              <a:t>최신기술습득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개발기간단축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개발비용절감</a:t>
            </a:r>
            <a:r>
              <a:rPr lang="en-US" altLang="ko-KR" sz="1400" b="1" dirty="0"/>
              <a:t>, </a:t>
            </a:r>
            <a:r>
              <a:rPr lang="ko-KR" altLang="en-US" sz="1400" b="1" dirty="0" smtClean="0"/>
              <a:t>중복개발예방</a:t>
            </a:r>
            <a:endParaRPr lang="en-US" altLang="ko-KR" sz="1400" b="1" dirty="0" smtClean="0"/>
          </a:p>
          <a:p>
            <a:pPr fontAlgn="base" latinLnBrk="0"/>
            <a:r>
              <a:rPr lang="en-US" altLang="ko-KR" sz="1400" b="1" dirty="0"/>
              <a:t>SW </a:t>
            </a:r>
            <a:r>
              <a:rPr lang="ko-KR" altLang="en-US" sz="1400" b="1" dirty="0"/>
              <a:t>개발 </a:t>
            </a:r>
            <a:r>
              <a:rPr lang="ko-KR" altLang="en-US" sz="1400" b="1" dirty="0" err="1" smtClean="0"/>
              <a:t>효과성</a:t>
            </a:r>
            <a:r>
              <a:rPr lang="ko-KR" altLang="en-US" sz="1400" b="1" dirty="0" smtClean="0"/>
              <a:t> </a:t>
            </a:r>
            <a:r>
              <a:rPr lang="en-US" altLang="ko-KR" sz="1400" b="1" dirty="0" smtClean="0"/>
              <a:t>: </a:t>
            </a:r>
            <a:r>
              <a:rPr lang="ko-KR" altLang="en-US" sz="1400" b="1" dirty="0" smtClean="0"/>
              <a:t>결과물 </a:t>
            </a:r>
            <a:r>
              <a:rPr lang="ko-KR" altLang="en-US" sz="1400" b="1" dirty="0"/>
              <a:t>품질 보증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개발자 역량 강화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성과 공유 및 확산 등 </a:t>
            </a:r>
            <a:r>
              <a:rPr lang="ko-KR" altLang="en-US" sz="1400" b="1" dirty="0" smtClean="0"/>
              <a:t>도 확대</a:t>
            </a:r>
            <a:r>
              <a:rPr lang="en-US" altLang="ko-KR" sz="1400" b="1" dirty="0" smtClean="0"/>
              <a:t>(</a:t>
            </a:r>
            <a:r>
              <a:rPr lang="ko-KR" altLang="en-US" sz="1400" b="1" dirty="0"/>
              <a:t>권영환</a:t>
            </a:r>
            <a:r>
              <a:rPr lang="en-US" altLang="ko-KR" sz="1400" b="1" dirty="0"/>
              <a:t>, 2020)</a:t>
            </a:r>
            <a:endParaRPr lang="ko-KR" altLang="en-US" sz="1400" b="1" dirty="0"/>
          </a:p>
        </p:txBody>
      </p:sp>
      <p:sp>
        <p:nvSpPr>
          <p:cNvPr id="31" name="직사각형 30"/>
          <p:cNvSpPr/>
          <p:nvPr/>
        </p:nvSpPr>
        <p:spPr>
          <a:xfrm>
            <a:off x="395015" y="2644442"/>
            <a:ext cx="499382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ko-KR" altLang="en-US" sz="1400" b="1" dirty="0"/>
              <a:t>개방형 체제의 연구개발과 기술혁신이 소프트웨어 분야에 자리잡게 되면서</a:t>
            </a:r>
            <a:r>
              <a:rPr lang="en-US" altLang="ko-KR" sz="1400" b="1" dirty="0"/>
              <a:t>, </a:t>
            </a:r>
            <a:r>
              <a:rPr lang="ko-KR" altLang="en-US" sz="1400" b="1" dirty="0" err="1" smtClean="0"/>
              <a:t>오픈데이터</a:t>
            </a:r>
            <a:r>
              <a:rPr lang="en-US" altLang="ko-KR" sz="1400" b="1" dirty="0"/>
              <a:t>(open data), </a:t>
            </a:r>
            <a:r>
              <a:rPr lang="ko-KR" altLang="en-US" sz="1400" b="1" dirty="0"/>
              <a:t>오픈소스</a:t>
            </a:r>
            <a:r>
              <a:rPr lang="en-US" altLang="ko-KR" sz="1400" b="1" dirty="0"/>
              <a:t>(open source), </a:t>
            </a:r>
            <a:r>
              <a:rPr lang="ko-KR" altLang="en-US" sz="1400" b="1" dirty="0" err="1"/>
              <a:t>오픈억세스</a:t>
            </a:r>
            <a:r>
              <a:rPr lang="en-US" altLang="ko-KR" sz="1400" b="1" dirty="0"/>
              <a:t>(open access) </a:t>
            </a:r>
            <a:r>
              <a:rPr lang="ko-KR" altLang="en-US" sz="1400" b="1" dirty="0"/>
              <a:t>등이 개방형 생태계</a:t>
            </a:r>
            <a:r>
              <a:rPr lang="en-US" altLang="ko-KR" sz="1400" b="1" dirty="0"/>
              <a:t>(open ecosystem)</a:t>
            </a:r>
            <a:r>
              <a:rPr lang="ko-KR" altLang="en-US" sz="1400" b="1" dirty="0"/>
              <a:t>의 보고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寶庫</a:t>
            </a:r>
            <a:r>
              <a:rPr lang="en-US" altLang="ko-KR" sz="1400" b="1" dirty="0"/>
              <a:t>; repository)</a:t>
            </a:r>
            <a:r>
              <a:rPr lang="ko-KR" altLang="en-US" sz="1400" b="1" dirty="0"/>
              <a:t>로 떠오르고 있음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김성민 외</a:t>
            </a:r>
            <a:r>
              <a:rPr lang="en-US" altLang="ko-KR" sz="1400" b="1" dirty="0"/>
              <a:t>, 2020)</a:t>
            </a:r>
            <a:endParaRPr lang="ko-KR" altLang="en-US" sz="1400" b="1" dirty="0"/>
          </a:p>
        </p:txBody>
      </p:sp>
      <p:sp>
        <p:nvSpPr>
          <p:cNvPr id="35" name="직사각형 34"/>
          <p:cNvSpPr/>
          <p:nvPr/>
        </p:nvSpPr>
        <p:spPr bwMode="auto">
          <a:xfrm>
            <a:off x="395014" y="2179669"/>
            <a:ext cx="3959603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smtClean="0">
                <a:solidFill>
                  <a:prstClr val="white"/>
                </a:solidFill>
              </a:rPr>
              <a:t>오픈소스 중요성</a:t>
            </a:r>
            <a:endParaRPr lang="ko-KR" altLang="en-US" b="1" kern="0" dirty="0">
              <a:solidFill>
                <a:prstClr val="white"/>
              </a:solidFill>
            </a:endParaRPr>
          </a:p>
        </p:txBody>
      </p:sp>
      <p:sp>
        <p:nvSpPr>
          <p:cNvPr id="36" name="직사각형 35"/>
          <p:cNvSpPr/>
          <p:nvPr/>
        </p:nvSpPr>
        <p:spPr bwMode="auto">
          <a:xfrm>
            <a:off x="395014" y="4923028"/>
            <a:ext cx="3959603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b="1" kern="0" dirty="0" smtClean="0">
                <a:solidFill>
                  <a:prstClr val="white"/>
                </a:solidFill>
              </a:rPr>
              <a:t>산업의 사용 현황</a:t>
            </a:r>
            <a:endParaRPr lang="ko-KR" altLang="en-US" b="1" kern="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03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IV.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토의</a:t>
            </a:r>
            <a:r>
              <a:rPr lang="en-US" altLang="ko-KR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</a:t>
            </a:r>
            <a:r>
              <a:rPr lang="ko-KR" altLang="en-US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및 결론 </a:t>
            </a:r>
            <a:r>
              <a:rPr lang="en-US" altLang="ko-KR" sz="3200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endParaRPr lang="ko-KR" altLang="en-US" sz="5400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244928" y="1572427"/>
            <a:ext cx="11606470" cy="4878050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244929" y="1361865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토의 및 결론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1403560" y="1765279"/>
            <a:ext cx="10304178" cy="1302029"/>
            <a:chOff x="1737697" y="-149766"/>
            <a:chExt cx="5405120" cy="1657321"/>
          </a:xfrm>
        </p:grpSpPr>
        <p:sp>
          <p:nvSpPr>
            <p:cNvPr id="20" name="오각형 19"/>
            <p:cNvSpPr/>
            <p:nvPr/>
          </p:nvSpPr>
          <p:spPr>
            <a:xfrm rot="10800000">
              <a:off x="1737697" y="2526"/>
              <a:ext cx="5405120" cy="1505029"/>
            </a:xfrm>
            <a:prstGeom prst="homePlat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오각형 4"/>
            <p:cNvSpPr txBox="1"/>
            <p:nvPr/>
          </p:nvSpPr>
          <p:spPr>
            <a:xfrm>
              <a:off x="2113954" y="-149766"/>
              <a:ext cx="5028863" cy="1505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t" anchorCtr="0">
              <a:noAutofit/>
            </a:bodyPr>
            <a:lstStyle/>
            <a:p>
              <a:pPr marL="285750" lvl="0" indent="-285750" defTabSz="2355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tx1"/>
                  </a:solidFill>
                </a:rPr>
                <a:t>오픈소스 현황 파악의 주요 데이터 확인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marL="285750" lvl="0" indent="-285750" defTabSz="2355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kern="1200" dirty="0" err="1" smtClean="0">
                  <a:solidFill>
                    <a:schemeClr val="tx1"/>
                  </a:solidFill>
                </a:rPr>
                <a:t>상위인지도</a:t>
              </a:r>
              <a:r>
                <a:rPr lang="en-US" altLang="ko-KR" sz="1600" kern="12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600" kern="1200" dirty="0" smtClean="0">
                  <a:solidFill>
                    <a:schemeClr val="tx1"/>
                  </a:solidFill>
                </a:rPr>
                <a:t>기업</a:t>
              </a:r>
              <a:r>
                <a:rPr lang="en-US" altLang="ko-KR" sz="1600" kern="12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600" kern="1200" dirty="0" smtClean="0">
                  <a:solidFill>
                    <a:schemeClr val="tx1"/>
                  </a:solidFill>
                </a:rPr>
                <a:t>기술 측면의 오픈소스 분석을 수행하여</a:t>
              </a:r>
              <a:r>
                <a:rPr lang="en-US" altLang="ko-KR" sz="1600" kern="12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600" kern="1200" dirty="0" smtClean="0">
                  <a:solidFill>
                    <a:schemeClr val="tx1"/>
                  </a:solidFill>
                </a:rPr>
                <a:t>데이터 수집 및 분석 방향을 제안하여 오픈소스 개발의 이해도를 높일 수 있는 방법을 제안하였음</a:t>
              </a:r>
              <a:endParaRPr lang="en-US" altLang="ko-KR" sz="1600" kern="1200" dirty="0" smtClean="0">
                <a:solidFill>
                  <a:schemeClr val="tx1"/>
                </a:solidFill>
              </a:endParaRPr>
            </a:p>
            <a:p>
              <a:pPr marL="285750" lvl="0" indent="-285750" defTabSz="23558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err="1" smtClean="0">
                  <a:solidFill>
                    <a:schemeClr val="tx1"/>
                  </a:solidFill>
                </a:rPr>
                <a:t>크롤링</a:t>
              </a:r>
              <a:r>
                <a:rPr lang="en-US" altLang="ko-KR" sz="16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600" dirty="0" err="1" smtClean="0">
                  <a:solidFill>
                    <a:schemeClr val="tx1"/>
                  </a:solidFill>
                </a:rPr>
                <a:t>클러스터링</a:t>
              </a:r>
              <a:r>
                <a:rPr lang="en-US" altLang="ko-KR" sz="1600" dirty="0">
                  <a:solidFill>
                    <a:schemeClr val="tx1"/>
                  </a:solidFill>
                </a:rPr>
                <a:t> </a:t>
              </a:r>
              <a:r>
                <a:rPr lang="ko-KR" altLang="en-US" sz="1600" dirty="0" smtClean="0">
                  <a:solidFill>
                    <a:schemeClr val="tx1"/>
                  </a:solidFill>
                </a:rPr>
                <a:t>등에 있어서 더 고도화된 방법론을 사용할 가능성을 제시하였음</a:t>
              </a:r>
              <a:endParaRPr lang="ko-KR" altLang="en-US" sz="1600" kern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" name="타원 10"/>
          <p:cNvSpPr/>
          <p:nvPr/>
        </p:nvSpPr>
        <p:spPr>
          <a:xfrm>
            <a:off x="812367" y="1884923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ko-KR" altLang="en-US" b="1" spc="-100" dirty="0" smtClean="0">
                <a:solidFill>
                  <a:schemeClr val="tx1"/>
                </a:solidFill>
              </a:rPr>
              <a:t>데이터 가용성</a:t>
            </a:r>
            <a:endParaRPr lang="ko-KR" altLang="en-US" b="1" spc="-100" dirty="0">
              <a:solidFill>
                <a:schemeClr val="tx1"/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1403560" y="3420259"/>
            <a:ext cx="10304178" cy="1182385"/>
            <a:chOff x="1737697" y="1956818"/>
            <a:chExt cx="5405120" cy="1505029"/>
          </a:xfrm>
        </p:grpSpPr>
        <p:sp>
          <p:nvSpPr>
            <p:cNvPr id="18" name="오각형 17"/>
            <p:cNvSpPr/>
            <p:nvPr/>
          </p:nvSpPr>
          <p:spPr>
            <a:xfrm rot="10800000">
              <a:off x="1737697" y="1956818"/>
              <a:ext cx="5405120" cy="1505029"/>
            </a:xfrm>
            <a:prstGeom prst="homePlat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-2000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-20000"/>
              </a:schemeClr>
            </a:effectRef>
            <a:fontRef idx="minor">
              <a:schemeClr val="lt1"/>
            </a:fontRef>
          </p:style>
        </p:sp>
        <p:sp>
          <p:nvSpPr>
            <p:cNvPr id="19" name="오각형 7"/>
            <p:cNvSpPr txBox="1"/>
            <p:nvPr/>
          </p:nvSpPr>
          <p:spPr>
            <a:xfrm rot="21600000">
              <a:off x="2113954" y="1956818"/>
              <a:ext cx="5028863" cy="1505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ctr" anchorCtr="0">
              <a:noAutofit/>
            </a:bodyPr>
            <a:lstStyle/>
            <a:p>
              <a:pPr marL="285750" lvl="0" indent="-285750" defTabSz="2355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tx1"/>
                  </a:solidFill>
                </a:rPr>
                <a:t>자율적인 데이터 생성에 따른 </a:t>
              </a:r>
              <a:r>
                <a:rPr lang="ko-KR" altLang="en-US" b="1" dirty="0" err="1" smtClean="0">
                  <a:solidFill>
                    <a:schemeClr val="tx1"/>
                  </a:solidFill>
                </a:rPr>
                <a:t>비정형성</a:t>
              </a:r>
              <a:r>
                <a:rPr lang="ko-KR" altLang="en-US" b="1" dirty="0" smtClean="0">
                  <a:solidFill>
                    <a:schemeClr val="tx1"/>
                  </a:solidFill>
                </a:rPr>
                <a:t> 분석의 한계점</a:t>
              </a:r>
              <a:endParaRPr lang="en-US" altLang="ko-KR" b="1" dirty="0" smtClean="0">
                <a:solidFill>
                  <a:schemeClr val="tx1"/>
                </a:solidFill>
              </a:endParaRPr>
            </a:p>
            <a:p>
              <a:pPr marL="285750" lvl="0" indent="-285750" defTabSz="2355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tx1"/>
                  </a:solidFill>
                </a:rPr>
                <a:t>오픈소스 저장소에 대한 설명이 비일관적이고 표준화되어 있지 않아</a:t>
              </a:r>
              <a:r>
                <a:rPr lang="en-US" altLang="ko-KR" sz="16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tx1"/>
                  </a:solidFill>
                </a:rPr>
                <a:t>분석결과의 신뢰성을 담보하지 못함</a:t>
              </a:r>
              <a:r>
                <a:rPr lang="en-US" altLang="ko-KR" sz="1200" dirty="0" smtClean="0">
                  <a:solidFill>
                    <a:schemeClr val="tx1"/>
                  </a:solidFill>
                </a:rPr>
                <a:t>(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즉</a:t>
              </a:r>
              <a:r>
                <a:rPr lang="en-US" altLang="ko-KR" sz="12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200" dirty="0" smtClean="0">
                  <a:solidFill>
                    <a:schemeClr val="tx1"/>
                  </a:solidFill>
                </a:rPr>
                <a:t>토픽을 잘못 달았거나 달지 않음에 따른 결과 편차에 대한 문제</a:t>
              </a:r>
              <a:r>
                <a:rPr lang="en-US" altLang="ko-KR" sz="1200" dirty="0" smtClean="0">
                  <a:solidFill>
                    <a:schemeClr val="tx1"/>
                  </a:solidFill>
                </a:rPr>
                <a:t>)</a:t>
              </a:r>
            </a:p>
            <a:p>
              <a:pPr marL="285750" lvl="0" indent="-285750" defTabSz="2355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tx1"/>
                  </a:solidFill>
                </a:rPr>
                <a:t>데이터의 본질적인 문제로</a:t>
              </a:r>
              <a:r>
                <a:rPr lang="en-US" altLang="ko-KR" sz="16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tx1"/>
                  </a:solidFill>
                </a:rPr>
                <a:t>추가적인 정성적 조사가 뒷받침될 필요가 있음</a:t>
              </a:r>
              <a:endParaRPr lang="ko-KR" altLang="en-US" sz="2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3" name="타원 12"/>
          <p:cNvSpPr/>
          <p:nvPr/>
        </p:nvSpPr>
        <p:spPr>
          <a:xfrm>
            <a:off x="812367" y="3420259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36168"/>
              <a:satOff val="-1390"/>
              <a:lumOff val="4885"/>
              <a:alphaOff val="-20000"/>
            </a:schemeClr>
          </a:fillRef>
          <a:effectRef idx="0">
            <a:schemeClr val="accent1">
              <a:tint val="50000"/>
              <a:alpha val="90000"/>
              <a:hueOff val="36168"/>
              <a:satOff val="-1390"/>
              <a:lumOff val="4885"/>
              <a:alphaOff val="-2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r>
              <a:rPr lang="ko-KR" altLang="en-US" b="1" spc="-100" dirty="0" smtClean="0">
                <a:solidFill>
                  <a:schemeClr val="tx1"/>
                </a:solidFill>
              </a:rPr>
              <a:t>비정형 형식</a:t>
            </a:r>
            <a:endParaRPr lang="ko-KR" altLang="en-US" b="1" spc="-100" dirty="0">
              <a:solidFill>
                <a:schemeClr val="tx1"/>
              </a:solidFill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403560" y="4813206"/>
            <a:ext cx="10304178" cy="1527773"/>
            <a:chOff x="1737697" y="3911110"/>
            <a:chExt cx="5405120" cy="1505029"/>
          </a:xfrm>
        </p:grpSpPr>
        <p:sp>
          <p:nvSpPr>
            <p:cNvPr id="16" name="오각형 15"/>
            <p:cNvSpPr/>
            <p:nvPr/>
          </p:nvSpPr>
          <p:spPr>
            <a:xfrm rot="10800000">
              <a:off x="1737697" y="3911110"/>
              <a:ext cx="5405120" cy="1505029"/>
            </a:xfrm>
            <a:prstGeom prst="homePlat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hueOff val="0"/>
                <a:satOff val="0"/>
                <a:lumOff val="0"/>
                <a:alphaOff val="-40000"/>
              </a:schemeClr>
            </a:fillRef>
            <a:effectRef idx="0">
              <a:schemeClr val="accent1">
                <a:alpha val="90000"/>
                <a:hueOff val="0"/>
                <a:satOff val="0"/>
                <a:lumOff val="0"/>
                <a:alphaOff val="-40000"/>
              </a:schemeClr>
            </a:effectRef>
            <a:fontRef idx="minor">
              <a:schemeClr val="lt1"/>
            </a:fontRef>
          </p:style>
        </p:sp>
        <p:sp>
          <p:nvSpPr>
            <p:cNvPr id="17" name="오각형 10"/>
            <p:cNvSpPr txBox="1"/>
            <p:nvPr/>
          </p:nvSpPr>
          <p:spPr>
            <a:xfrm rot="21600000">
              <a:off x="2113954" y="3911110"/>
              <a:ext cx="5028863" cy="15050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63676" tIns="201930" rIns="376936" bIns="201930" numCol="1" spcCol="1270" anchor="ctr" anchorCtr="0">
              <a:noAutofit/>
            </a:bodyPr>
            <a:lstStyle/>
            <a:p>
              <a:pPr marL="285750" lvl="0" indent="-285750" defTabSz="2355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b="1" dirty="0" smtClean="0">
                  <a:solidFill>
                    <a:schemeClr val="tx1"/>
                  </a:solidFill>
                </a:rPr>
                <a:t>기술 위주의 저장소 운영에 따른 해석의 한계점</a:t>
              </a:r>
              <a:endParaRPr lang="en-US" altLang="ko-KR" b="1" dirty="0">
                <a:solidFill>
                  <a:schemeClr val="tx1"/>
                </a:solidFill>
              </a:endParaRPr>
            </a:p>
            <a:p>
              <a:pPr marL="285750" lvl="0" indent="-285750" defTabSz="2355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tx1"/>
                  </a:solidFill>
                </a:rPr>
                <a:t>오픈소스를 통해 궁극적으로 산업이나 시장 제품에 사용되는 구체적인 사례를 확인하기에는 저장소 자체가 범용적인 기반 기술에 초점을 맞추고 있어</a:t>
              </a:r>
              <a:r>
                <a:rPr lang="en-US" altLang="ko-KR" sz="16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tx1"/>
                  </a:solidFill>
                </a:rPr>
                <a:t>제품 수준까지 확장이 어려움</a:t>
              </a:r>
              <a:endParaRPr lang="en-US" altLang="ko-KR" sz="1600" dirty="0" smtClean="0">
                <a:solidFill>
                  <a:schemeClr val="tx1"/>
                </a:solidFill>
              </a:endParaRPr>
            </a:p>
            <a:p>
              <a:pPr marL="285750" lvl="0" indent="-285750" defTabSz="2355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Wingdings" panose="05000000000000000000" pitchFamily="2" charset="2"/>
                <a:buChar char="Ø"/>
              </a:pPr>
              <a:r>
                <a:rPr lang="ko-KR" altLang="en-US" sz="1600" dirty="0" smtClean="0">
                  <a:solidFill>
                    <a:schemeClr val="tx1"/>
                  </a:solidFill>
                </a:rPr>
                <a:t>웹 기술</a:t>
              </a:r>
              <a:r>
                <a:rPr lang="en-US" altLang="ko-KR" sz="16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tx1"/>
                  </a:solidFill>
                </a:rPr>
                <a:t>기계학습 기술 등 지능형 기술에 대한 기반은 오픈소스에서 확인할 수 있으나</a:t>
              </a:r>
              <a:r>
                <a:rPr lang="en-US" altLang="ko-KR" sz="1600" dirty="0" smtClean="0">
                  <a:solidFill>
                    <a:schemeClr val="tx1"/>
                  </a:solidFill>
                </a:rPr>
                <a:t>, </a:t>
              </a:r>
              <a:r>
                <a:rPr lang="ko-KR" altLang="en-US" sz="1600" dirty="0" smtClean="0">
                  <a:solidFill>
                    <a:schemeClr val="tx1"/>
                  </a:solidFill>
                </a:rPr>
                <a:t>이에 따라 파급될 수 있는 산업과 시장 효과를 판단할 수 있는 데이터 백업이 필요함</a:t>
              </a:r>
              <a:endParaRPr lang="ko-KR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15" name="타원 14"/>
          <p:cNvSpPr/>
          <p:nvPr/>
        </p:nvSpPr>
        <p:spPr>
          <a:xfrm>
            <a:off x="812367" y="4955596"/>
            <a:ext cx="1182385" cy="11823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90000"/>
              <a:hueOff val="72337"/>
              <a:satOff val="-2780"/>
              <a:lumOff val="9770"/>
              <a:alphaOff val="-40000"/>
            </a:schemeClr>
          </a:fillRef>
          <a:effectRef idx="0">
            <a:schemeClr val="accent1">
              <a:tint val="50000"/>
              <a:alpha val="90000"/>
              <a:hueOff val="72337"/>
              <a:satOff val="-2780"/>
              <a:lumOff val="9770"/>
              <a:alphaOff val="-4000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r>
              <a:rPr lang="ko-KR" altLang="en-US" b="1" spc="-100" dirty="0" smtClean="0">
                <a:solidFill>
                  <a:schemeClr val="tx1"/>
                </a:solidFill>
              </a:rPr>
              <a:t>기술과 산업 구분</a:t>
            </a:r>
            <a:endParaRPr lang="ko-KR" altLang="en-US" b="1" spc="-100" dirty="0">
              <a:solidFill>
                <a:schemeClr val="tx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39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01015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4452390"/>
            <a:ext cx="12192000" cy="2405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3119718" y="4805449"/>
            <a:ext cx="7476565" cy="1794164"/>
          </a:xfrm>
        </p:spPr>
        <p:txBody>
          <a:bodyPr anchor="ctr">
            <a:normAutofit/>
          </a:bodyPr>
          <a:lstStyle/>
          <a:p>
            <a:pPr lvl="0">
              <a:spcBef>
                <a:spcPts val="1000"/>
              </a:spcBef>
            </a:pPr>
            <a:r>
              <a:rPr lang="en-US" altLang="ko-KR" sz="2400" b="1" dirty="0" smtClean="0">
                <a:solidFill>
                  <a:schemeClr val="tx2">
                    <a:lumMod val="75000"/>
                  </a:schemeClr>
                </a:solidFill>
                <a:latin typeface="맑은 고딕" panose="020F0502020204030204"/>
                <a:ea typeface="문체부 돋음체" panose="020B0609000101010101" pitchFamily="49" charset="-127"/>
                <a:cs typeface="+mn-cs"/>
              </a:rPr>
              <a:t>Contact:</a:t>
            </a:r>
            <a:endParaRPr lang="ko-KR" altLang="en-US" sz="3600" b="1" dirty="0">
              <a:solidFill>
                <a:schemeClr val="tx2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7817224" y="5548643"/>
            <a:ext cx="430305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400" dirty="0" smtClean="0">
                <a:solidFill>
                  <a:schemeClr val="tx2"/>
                </a:solidFill>
                <a:ea typeface="문체부 돋음체" panose="020B0609000101010101" pitchFamily="49" charset="-127"/>
                <a:cs typeface="+mj-cs"/>
              </a:rPr>
              <a:t>동국대학교</a:t>
            </a:r>
            <a:r>
              <a:rPr lang="en-US" altLang="ko-KR" sz="1400" dirty="0" smtClean="0">
                <a:solidFill>
                  <a:schemeClr val="tx2"/>
                </a:solidFill>
                <a:ea typeface="문체부 돋음체" panose="020B0609000101010101" pitchFamily="49" charset="-127"/>
                <a:cs typeface="+mj-cs"/>
              </a:rPr>
              <a:t>(</a:t>
            </a:r>
            <a:r>
              <a:rPr lang="ko-KR" altLang="en-US" sz="1400" dirty="0" smtClean="0">
                <a:solidFill>
                  <a:schemeClr val="tx2"/>
                </a:solidFill>
                <a:ea typeface="문체부 돋음체" panose="020B0609000101010101" pitchFamily="49" charset="-127"/>
                <a:cs typeface="+mj-cs"/>
              </a:rPr>
              <a:t>서울캠퍼스</a:t>
            </a:r>
            <a:r>
              <a:rPr lang="en-US" altLang="ko-KR" sz="1400" dirty="0" smtClean="0">
                <a:solidFill>
                  <a:schemeClr val="tx2"/>
                </a:solidFill>
                <a:ea typeface="문체부 돋음체" panose="020B0609000101010101" pitchFamily="49" charset="-127"/>
                <a:cs typeface="+mj-cs"/>
              </a:rPr>
              <a:t>) </a:t>
            </a:r>
            <a:r>
              <a:rPr lang="ko-KR" altLang="en-US" sz="1400" dirty="0" smtClean="0">
                <a:solidFill>
                  <a:schemeClr val="tx2"/>
                </a:solidFill>
                <a:ea typeface="문체부 돋음체" panose="020B0609000101010101" pitchFamily="49" charset="-127"/>
                <a:cs typeface="+mj-cs"/>
              </a:rPr>
              <a:t>산업시스템공학과 </a:t>
            </a:r>
            <a:r>
              <a:rPr lang="ko-KR" altLang="en-US" sz="1400" dirty="0" err="1" smtClean="0">
                <a:solidFill>
                  <a:schemeClr val="tx2"/>
                </a:solidFill>
                <a:ea typeface="문체부 돋음체" panose="020B0609000101010101" pitchFamily="49" charset="-127"/>
                <a:cs typeface="+mj-cs"/>
              </a:rPr>
              <a:t>서용윤</a:t>
            </a:r>
            <a:endParaRPr lang="en-US" altLang="ko-KR" sz="1400" dirty="0" smtClean="0">
              <a:solidFill>
                <a:schemeClr val="tx2"/>
              </a:solidFill>
              <a:ea typeface="문체부 돋음체" panose="020B0609000101010101" pitchFamily="49" charset="-127"/>
              <a:cs typeface="+mj-cs"/>
            </a:endParaRPr>
          </a:p>
          <a:p>
            <a:pPr algn="r"/>
            <a:r>
              <a:rPr lang="en-US" altLang="ko-KR" sz="1400" dirty="0" smtClean="0">
                <a:solidFill>
                  <a:schemeClr val="tx2"/>
                </a:solidFill>
                <a:ea typeface="문체부 돋음체" panose="020B0609000101010101" pitchFamily="49" charset="-127"/>
                <a:cs typeface="+mj-cs"/>
              </a:rPr>
              <a:t>Tel: 02-2260-3786 / Mobile: 010-3152-2537</a:t>
            </a:r>
          </a:p>
          <a:p>
            <a:pPr algn="r"/>
            <a:r>
              <a:rPr lang="en-US" altLang="ko-KR" sz="1400" dirty="0" smtClean="0">
                <a:solidFill>
                  <a:schemeClr val="tx2"/>
                </a:solidFill>
                <a:ea typeface="문체부 돋음체" panose="020B0609000101010101" pitchFamily="49" charset="-127"/>
                <a:cs typeface="+mj-cs"/>
              </a:rPr>
              <a:t>e-mail: ysuh@dgu.edu</a:t>
            </a:r>
            <a:endParaRPr lang="ko-KR" altLang="en-US" dirty="0">
              <a:solidFill>
                <a:schemeClr val="tx2"/>
              </a:solidFill>
            </a:endParaRPr>
          </a:p>
        </p:txBody>
      </p:sp>
      <p:pic>
        <p:nvPicPr>
          <p:cNvPr id="8" name="Picture 6" descr="Data Management: What it is and why it matters | SAS KORE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8"/>
          <a:stretch/>
        </p:blipFill>
        <p:spPr bwMode="auto">
          <a:xfrm>
            <a:off x="222191" y="140689"/>
            <a:ext cx="6634144" cy="4284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Erniesys Technologies Pvt Ltd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729" y="91089"/>
            <a:ext cx="5719239" cy="433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8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내용 개체 틀 2"/>
          <p:cNvSpPr txBox="1">
            <a:spLocks/>
          </p:cNvSpPr>
          <p:nvPr/>
        </p:nvSpPr>
        <p:spPr>
          <a:xfrm>
            <a:off x="244928" y="1082835"/>
            <a:ext cx="11606470" cy="561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dirty="0" smtClean="0">
                <a:solidFill>
                  <a:schemeClr val="accent2"/>
                </a:solidFill>
              </a:rPr>
              <a:t>지능화 기술 생태계의 핵심역량인 민간 주도 개방형 소프트웨어 데이터의 분석 가능성 확보</a:t>
            </a:r>
            <a:endParaRPr lang="ko-KR" altLang="en-US" sz="1800" dirty="0">
              <a:solidFill>
                <a:schemeClr val="accent2"/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서론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I.1.</a:t>
            </a:r>
            <a:r>
              <a:rPr lang="en-US" altLang="ko-KR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 </a:t>
            </a:r>
            <a:r>
              <a:rPr lang="ko-KR" altLang="en-US" dirty="0" err="1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연구개요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 bwMode="auto">
          <a:xfrm>
            <a:off x="244928" y="1960605"/>
            <a:ext cx="11606470" cy="4489871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244929" y="1722991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지능화 기술 생태계의 대상 및 범위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2108" y="2187764"/>
            <a:ext cx="4024566" cy="3401152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851908" y="2364407"/>
            <a:ext cx="4350240" cy="2900160"/>
            <a:chOff x="2032000" y="719667"/>
            <a:chExt cx="8128000" cy="5418666"/>
          </a:xfrm>
        </p:grpSpPr>
        <p:grpSp>
          <p:nvGrpSpPr>
            <p:cNvPr id="32" name="그룹 31"/>
            <p:cNvGrpSpPr/>
            <p:nvPr/>
          </p:nvGrpSpPr>
          <p:grpSpPr>
            <a:xfrm>
              <a:off x="2032000" y="719667"/>
              <a:ext cx="8128000" cy="1806222"/>
              <a:chOff x="0" y="0"/>
              <a:chExt cx="8128000" cy="1806222"/>
            </a:xfrm>
          </p:grpSpPr>
          <p:sp>
            <p:nvSpPr>
              <p:cNvPr id="43" name="사다리꼴 42"/>
              <p:cNvSpPr/>
              <p:nvPr/>
            </p:nvSpPr>
            <p:spPr>
              <a:xfrm rot="10800000">
                <a:off x="0" y="0"/>
                <a:ext cx="8128000" cy="1806222"/>
              </a:xfrm>
              <a:prstGeom prst="trapezoid">
                <a:avLst>
                  <a:gd name="adj" fmla="val 7500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4" name="사다리꼴 4"/>
              <p:cNvSpPr txBox="1"/>
              <p:nvPr/>
            </p:nvSpPr>
            <p:spPr>
              <a:xfrm>
                <a:off x="1422399" y="0"/>
                <a:ext cx="5283200" cy="180622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82550" tIns="82550" rIns="82550" bIns="82550" numCol="1" spcCol="1270" anchor="ctr" anchorCtr="0">
                <a:noAutofit/>
              </a:bodyPr>
              <a:lstStyle/>
              <a:p>
                <a:pPr lvl="0" algn="ctr" defTabSz="28892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2000" b="1" kern="1200" dirty="0" smtClean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rPr>
                  <a:t>정부정책</a:t>
                </a:r>
                <a:endParaRPr lang="ko-KR" altLang="en-US" sz="2000" b="1" kern="1200" dirty="0">
                  <a:solidFill>
                    <a:schemeClr val="accent4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  <p:grpSp>
          <p:nvGrpSpPr>
            <p:cNvPr id="37" name="그룹 36"/>
            <p:cNvGrpSpPr/>
            <p:nvPr/>
          </p:nvGrpSpPr>
          <p:grpSpPr>
            <a:xfrm>
              <a:off x="3386666" y="2525889"/>
              <a:ext cx="5418666" cy="1806222"/>
              <a:chOff x="1354666" y="1806222"/>
              <a:chExt cx="5418666" cy="1806222"/>
            </a:xfrm>
          </p:grpSpPr>
          <p:sp>
            <p:nvSpPr>
              <p:cNvPr id="41" name="사다리꼴 40"/>
              <p:cNvSpPr/>
              <p:nvPr/>
            </p:nvSpPr>
            <p:spPr>
              <a:xfrm rot="10800000">
                <a:off x="1354666" y="1806222"/>
                <a:ext cx="5418666" cy="1806222"/>
              </a:xfrm>
              <a:prstGeom prst="trapezoid">
                <a:avLst>
                  <a:gd name="adj" fmla="val 7500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alpha val="90000"/>
                  <a:hueOff val="0"/>
                  <a:satOff val="0"/>
                  <a:lumOff val="0"/>
                  <a:alphaOff val="-20000"/>
                </a:schemeClr>
              </a:fillRef>
              <a:effectRef idx="0">
                <a:schemeClr val="accent1">
                  <a:alpha val="90000"/>
                  <a:hueOff val="0"/>
                  <a:satOff val="0"/>
                  <a:lumOff val="0"/>
                  <a:alphaOff val="-2000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2" name="사다리꼴 6"/>
              <p:cNvSpPr txBox="1"/>
              <p:nvPr/>
            </p:nvSpPr>
            <p:spPr>
              <a:xfrm>
                <a:off x="2302933" y="1806222"/>
                <a:ext cx="3522133" cy="180622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82550" tIns="82550" rIns="82550" bIns="82550" numCol="1" spcCol="1270" anchor="ctr" anchorCtr="0">
                <a:noAutofit/>
              </a:bodyPr>
              <a:lstStyle/>
              <a:p>
                <a:pPr lvl="0" algn="ctr" defTabSz="288925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2000" b="1" kern="1200" smtClean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rPr>
                  <a:t>산업기술</a:t>
                </a:r>
                <a:endParaRPr lang="ko-KR" altLang="en-US" sz="2000" b="1" kern="1200" dirty="0">
                  <a:solidFill>
                    <a:schemeClr val="accent4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  <p:grpSp>
          <p:nvGrpSpPr>
            <p:cNvPr id="38" name="그룹 37"/>
            <p:cNvGrpSpPr/>
            <p:nvPr/>
          </p:nvGrpSpPr>
          <p:grpSpPr>
            <a:xfrm>
              <a:off x="4741333" y="3974213"/>
              <a:ext cx="2709333" cy="2164120"/>
              <a:chOff x="2709333" y="3254546"/>
              <a:chExt cx="2709333" cy="2164120"/>
            </a:xfrm>
          </p:grpSpPr>
          <p:sp>
            <p:nvSpPr>
              <p:cNvPr id="39" name="사다리꼴 38"/>
              <p:cNvSpPr/>
              <p:nvPr/>
            </p:nvSpPr>
            <p:spPr>
              <a:xfrm rot="10800000">
                <a:off x="2709333" y="3612444"/>
                <a:ext cx="2709333" cy="1806222"/>
              </a:xfrm>
              <a:prstGeom prst="trapezoid">
                <a:avLst>
                  <a:gd name="adj" fmla="val 75000"/>
                </a:avLst>
              </a:pr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alpha val="90000"/>
                  <a:hueOff val="0"/>
                  <a:satOff val="0"/>
                  <a:lumOff val="0"/>
                  <a:alphaOff val="-40000"/>
                </a:schemeClr>
              </a:fillRef>
              <a:effectRef idx="0">
                <a:schemeClr val="accent1">
                  <a:alpha val="90000"/>
                  <a:hueOff val="0"/>
                  <a:satOff val="0"/>
                  <a:lumOff val="0"/>
                  <a:alphaOff val="-4000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0" name="사다리꼴 8"/>
              <p:cNvSpPr txBox="1"/>
              <p:nvPr/>
            </p:nvSpPr>
            <p:spPr>
              <a:xfrm>
                <a:off x="2709333" y="3254546"/>
                <a:ext cx="2709333" cy="1806222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76200" tIns="76200" rIns="76200" bIns="76200" numCol="1" spcCol="1270" anchor="ctr" anchorCtr="0">
                <a:noAutofit/>
              </a:bodyPr>
              <a:lstStyle/>
              <a:p>
                <a:pPr lvl="0" algn="ctr" defTabSz="2667000" latinLnBrk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ko-KR" altLang="en-US" sz="2000" b="1" kern="1200" dirty="0" err="1" smtClean="0">
                    <a:solidFill>
                      <a:schemeClr val="accent4">
                        <a:lumMod val="20000"/>
                        <a:lumOff val="80000"/>
                      </a:schemeClr>
                    </a:solidFill>
                  </a:rPr>
                  <a:t>기업기술</a:t>
                </a:r>
                <a:endParaRPr lang="ko-KR" altLang="en-US" sz="2000" b="1" kern="1200" dirty="0">
                  <a:solidFill>
                    <a:schemeClr val="accent4">
                      <a:lumMod val="20000"/>
                      <a:lumOff val="80000"/>
                    </a:schemeClr>
                  </a:solidFill>
                </a:endParaRPr>
              </a:p>
            </p:txBody>
          </p:sp>
        </p:grpSp>
      </p:grpSp>
      <p:sp>
        <p:nvSpPr>
          <p:cNvPr id="48" name="이등변 삼각형 47"/>
          <p:cNvSpPr/>
          <p:nvPr/>
        </p:nvSpPr>
        <p:spPr>
          <a:xfrm rot="5400000">
            <a:off x="4359288" y="3667284"/>
            <a:ext cx="3079869" cy="352312"/>
          </a:xfrm>
          <a:prstGeom prst="triangle">
            <a:avLst/>
          </a:prstGeom>
          <a:solidFill>
            <a:sysClr val="window" lastClr="FFFFFF">
              <a:lumMod val="85000"/>
            </a:sys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398787" y="5435340"/>
            <a:ext cx="7547887" cy="944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4810" indent="-384810" fontAlgn="base">
              <a:lnSpc>
                <a:spcPct val="160000"/>
              </a:lnSpc>
              <a:spcAft>
                <a:spcPts val="500"/>
              </a:spcAft>
            </a:pPr>
            <a:r>
              <a:rPr lang="en-US" altLang="ko-KR" sz="1600" b="1" kern="0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+mn-ea"/>
              </a:rPr>
              <a:t>1) </a:t>
            </a:r>
            <a:r>
              <a:rPr lang="ko-KR" altLang="en-US" sz="1600" b="1" kern="0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+mn-ea"/>
              </a:rPr>
              <a:t>현재 지능화 기술 생태계를 이루는 민간주도 오픈소스 </a:t>
            </a:r>
            <a:r>
              <a:rPr lang="en-US" altLang="ko-KR" sz="1600" b="1" kern="0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+mn-ea"/>
              </a:rPr>
              <a:t>SW </a:t>
            </a:r>
            <a:r>
              <a:rPr lang="ko-KR" altLang="en-US" sz="1600" b="1" kern="0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+mn-ea"/>
              </a:rPr>
              <a:t>기술 저변 탐색</a:t>
            </a:r>
            <a:endParaRPr lang="ko-KR" altLang="en-US" sz="1600" b="1" kern="0" dirty="0">
              <a:solidFill>
                <a:srgbClr val="FF0000"/>
              </a:solidFill>
              <a:latin typeface="+mn-ea"/>
            </a:endParaRPr>
          </a:p>
          <a:p>
            <a:pPr marL="523240" indent="-523240" fontAlgn="base">
              <a:lnSpc>
                <a:spcPct val="160000"/>
              </a:lnSpc>
              <a:spcAft>
                <a:spcPts val="500"/>
              </a:spcAft>
            </a:pPr>
            <a:r>
              <a:rPr lang="en-US" altLang="ko-KR" sz="1600" b="1" kern="0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+mn-ea"/>
              </a:rPr>
              <a:t>2) </a:t>
            </a:r>
            <a:r>
              <a:rPr lang="ko-KR" altLang="en-US" sz="1600" b="1" kern="0" dirty="0" err="1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+mn-ea"/>
              </a:rPr>
              <a:t>조직적ㆍ국가적</a:t>
            </a:r>
            <a:r>
              <a:rPr lang="ko-KR" altLang="en-US" sz="1600" b="1" kern="0" dirty="0">
                <a:solidFill>
                  <a:srgbClr val="FF0000"/>
                </a:solidFill>
                <a:uFill>
                  <a:solidFill>
                    <a:srgbClr val="000000"/>
                  </a:solidFill>
                </a:uFill>
                <a:latin typeface="+mn-ea"/>
              </a:rPr>
              <a:t> 차원의 기술개발전략 수립에 필요한 데이터 근거 마련</a:t>
            </a:r>
            <a:endParaRPr lang="ko-KR" altLang="en-US" sz="1600" b="1" kern="0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527614" y="5583015"/>
            <a:ext cx="2754271" cy="65342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1600" b="1" smtClean="0">
                <a:solidFill>
                  <a:schemeClr val="accent4">
                    <a:lumMod val="20000"/>
                    <a:lumOff val="80000"/>
                  </a:schemeClr>
                </a:solidFill>
              </a:rPr>
              <a:t>연구목표</a:t>
            </a:r>
            <a:endParaRPr lang="ko-KR" altLang="en-US" sz="1600" b="1" dirty="0">
              <a:solidFill>
                <a:schemeClr val="accent4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527613" y="2187764"/>
            <a:ext cx="11101403" cy="3247577"/>
          </a:xfrm>
          <a:prstGeom prst="roundRect">
            <a:avLst>
              <a:gd name="adj" fmla="val 3786"/>
            </a:avLst>
          </a:prstGeom>
          <a:noFill/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4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88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서론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I.2.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연구필요성</a:t>
            </a:r>
            <a:r>
              <a:rPr lang="ko-KR" altLang="en-US" dirty="0" smtClean="0"/>
              <a:t> 및 목표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 bwMode="auto">
          <a:xfrm>
            <a:off x="6384283" y="1515035"/>
            <a:ext cx="5401580" cy="4935440"/>
          </a:xfrm>
          <a:prstGeom prst="rect">
            <a:avLst/>
          </a:prstGeom>
          <a:solidFill>
            <a:sysClr val="window" lastClr="FFFFFF"/>
          </a:solidFill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직사각형 21"/>
          <p:cNvSpPr/>
          <p:nvPr/>
        </p:nvSpPr>
        <p:spPr bwMode="auto">
          <a:xfrm>
            <a:off x="6379513" y="1234715"/>
            <a:ext cx="5399332" cy="376752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b="1" kern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TO-BE</a:t>
            </a:r>
            <a:endParaRPr kumimoji="1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직사각형 22"/>
          <p:cNvSpPr/>
          <p:nvPr/>
        </p:nvSpPr>
        <p:spPr bwMode="auto">
          <a:xfrm>
            <a:off x="329515" y="1515035"/>
            <a:ext cx="5401580" cy="4935440"/>
          </a:xfrm>
          <a:prstGeom prst="rect">
            <a:avLst/>
          </a:prstGeom>
          <a:solidFill>
            <a:sysClr val="window" lastClr="FFFFFF"/>
          </a:solidFill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 bwMode="auto">
          <a:xfrm>
            <a:off x="750672" y="1891787"/>
            <a:ext cx="3573902" cy="369149"/>
          </a:xfrm>
          <a:prstGeom prst="rect">
            <a:avLst/>
          </a:prstGeom>
          <a:gradFill rotWithShape="1">
            <a:gsLst>
              <a:gs pos="0">
                <a:schemeClr val="accent1">
                  <a:lumMod val="40000"/>
                  <a:lumOff val="60000"/>
                </a:schemeClr>
              </a:gs>
              <a:gs pos="35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 w="9525" cap="flat" cmpd="sng" algn="ctr">
            <a:solidFill>
              <a:schemeClr val="tx2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36000" tIns="46800" rIns="36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하드웨어</a:t>
            </a:r>
            <a:r>
              <a:rPr lang="en-US" altLang="ko-KR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(H/W)</a:t>
            </a:r>
            <a:r>
              <a:rPr lang="ko-KR" altLang="en-US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en-US" altLang="ko-KR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vs. </a:t>
            </a:r>
            <a:r>
              <a:rPr lang="ko-KR" altLang="en-US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소프트웨어</a:t>
            </a:r>
            <a:r>
              <a:rPr lang="en-US" altLang="ko-KR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(S/W)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직사각형 24"/>
          <p:cNvSpPr/>
          <p:nvPr/>
        </p:nvSpPr>
        <p:spPr bwMode="auto">
          <a:xfrm>
            <a:off x="1075766" y="3088250"/>
            <a:ext cx="3566250" cy="369150"/>
          </a:xfrm>
          <a:prstGeom prst="rect">
            <a:avLst/>
          </a:prstGeom>
          <a:gradFill rotWithShape="1">
            <a:gsLst>
              <a:gs pos="0">
                <a:schemeClr val="accent1">
                  <a:lumMod val="40000"/>
                  <a:lumOff val="60000"/>
                </a:schemeClr>
              </a:gs>
              <a:gs pos="35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 w="9525" cap="flat" cmpd="sng" algn="ctr">
            <a:solidFill>
              <a:schemeClr val="tx2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36000" tIns="46800" rIns="36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정부</a:t>
            </a:r>
            <a:r>
              <a:rPr lang="en-US" altLang="ko-KR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(top-down)</a:t>
            </a:r>
            <a:r>
              <a:rPr lang="ko-KR" altLang="en-US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en-US" altLang="ko-KR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vs. </a:t>
            </a:r>
            <a:r>
              <a:rPr lang="ko-KR" altLang="en-US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산업</a:t>
            </a:r>
            <a:r>
              <a:rPr lang="en-US" altLang="ko-KR" sz="1600" b="1" kern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(bottom-up)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26" name="직사각형 25"/>
          <p:cNvSpPr/>
          <p:nvPr/>
        </p:nvSpPr>
        <p:spPr bwMode="auto">
          <a:xfrm>
            <a:off x="795085" y="4289489"/>
            <a:ext cx="3741106" cy="369150"/>
          </a:xfrm>
          <a:prstGeom prst="rect">
            <a:avLst/>
          </a:prstGeom>
          <a:gradFill rotWithShape="1">
            <a:gsLst>
              <a:gs pos="0">
                <a:schemeClr val="accent1">
                  <a:lumMod val="40000"/>
                  <a:lumOff val="60000"/>
                </a:schemeClr>
              </a:gs>
              <a:gs pos="35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16200000" scaled="1"/>
          </a:gradFill>
          <a:ln w="9525" cap="flat" cmpd="sng" algn="ctr">
            <a:solidFill>
              <a:schemeClr val="tx2"/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lIns="36000" tIns="46800" rIns="36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폐쇄형</a:t>
            </a:r>
            <a:r>
              <a:rPr lang="en-US" altLang="ko-KR" sz="1600" b="1" kern="0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(closed)</a:t>
            </a:r>
            <a:r>
              <a:rPr lang="ko-KR" altLang="en-US" sz="1600" b="1" kern="0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en-US" altLang="ko-KR" sz="1600" b="1" kern="0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vs. </a:t>
            </a:r>
            <a:r>
              <a:rPr lang="ko-KR" altLang="en-US" sz="1600" b="1" kern="0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개방형</a:t>
            </a:r>
            <a:r>
              <a:rPr lang="en-US" altLang="ko-KR" sz="1600" b="1" kern="0" noProof="0" dirty="0" smtClean="0">
                <a:solidFill>
                  <a:prstClr val="black"/>
                </a:solidFill>
                <a:latin typeface="맑은 고딕"/>
                <a:ea typeface="맑은 고딕" panose="020B0503020000020004" pitchFamily="50" charset="-127"/>
              </a:rPr>
              <a:t>(open)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27" name="직사각형 26"/>
          <p:cNvSpPr/>
          <p:nvPr/>
        </p:nvSpPr>
        <p:spPr bwMode="auto">
          <a:xfrm>
            <a:off x="324745" y="1234715"/>
            <a:ext cx="5399332" cy="376752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b="1" kern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AS-IS</a:t>
            </a:r>
            <a:endParaRPr kumimoji="1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이등변 삼각형 27"/>
          <p:cNvSpPr/>
          <p:nvPr/>
        </p:nvSpPr>
        <p:spPr>
          <a:xfrm rot="5400000">
            <a:off x="4341114" y="3930757"/>
            <a:ext cx="3453562" cy="315751"/>
          </a:xfrm>
          <a:prstGeom prst="triangle">
            <a:avLst/>
          </a:prstGeom>
          <a:solidFill>
            <a:sysClr val="window" lastClr="FFFFFF">
              <a:lumMod val="85000"/>
            </a:sys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가로로 말린 두루마리 모양 9"/>
          <p:cNvSpPr>
            <a:spLocks noChangeArrowheads="1"/>
          </p:cNvSpPr>
          <p:nvPr/>
        </p:nvSpPr>
        <p:spPr bwMode="auto">
          <a:xfrm>
            <a:off x="461473" y="2145935"/>
            <a:ext cx="5121952" cy="942342"/>
          </a:xfrm>
          <a:prstGeom prst="horizontalScroll">
            <a:avLst>
              <a:gd name="adj" fmla="val 12500"/>
            </a:avLst>
          </a:prstGeom>
          <a:solidFill>
            <a:srgbClr val="4F81BD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lIns="72000" tIns="36000" rIns="72000" bIns="36000" anchor="ctr"/>
          <a:lstStyle/>
          <a:p>
            <a:pPr fontAlgn="base" latinLnBrk="0"/>
            <a:r>
              <a:rPr lang="en-US" altLang="ko-KR" sz="1400" dirty="0" smtClean="0">
                <a:solidFill>
                  <a:schemeClr val="bg1"/>
                </a:solidFill>
              </a:rPr>
              <a:t>H/W</a:t>
            </a:r>
            <a:r>
              <a:rPr lang="ko-KR" altLang="en-US" sz="1400" dirty="0" smtClean="0">
                <a:solidFill>
                  <a:schemeClr val="bg1"/>
                </a:solidFill>
              </a:rPr>
              <a:t>의 기술발전과 함께 </a:t>
            </a:r>
            <a:r>
              <a:rPr lang="en-US" altLang="ko-KR" sz="1400" dirty="0" smtClean="0">
                <a:solidFill>
                  <a:schemeClr val="bg1"/>
                </a:solidFill>
              </a:rPr>
              <a:t>S/W</a:t>
            </a:r>
            <a:r>
              <a:rPr lang="ko-KR" altLang="en-US" sz="1400" dirty="0" smtClean="0">
                <a:solidFill>
                  <a:schemeClr val="bg1"/>
                </a:solidFill>
              </a:rPr>
              <a:t>의 기술수준이 향상되고 있으며</a:t>
            </a:r>
            <a:r>
              <a:rPr lang="en-US" altLang="ko-KR" sz="1400" dirty="0" smtClean="0">
                <a:solidFill>
                  <a:schemeClr val="bg1"/>
                </a:solidFill>
              </a:rPr>
              <a:t>, </a:t>
            </a:r>
            <a:r>
              <a:rPr lang="ko-KR" altLang="en-US" sz="1400" dirty="0" smtClean="0">
                <a:solidFill>
                  <a:schemeClr val="bg1"/>
                </a:solidFill>
              </a:rPr>
              <a:t>지능화 기술의 </a:t>
            </a:r>
            <a:r>
              <a:rPr lang="ko-KR" altLang="en-US" sz="1400" dirty="0" err="1" smtClean="0">
                <a:solidFill>
                  <a:schemeClr val="bg1"/>
                </a:solidFill>
              </a:rPr>
              <a:t>경쟁우위는</a:t>
            </a:r>
            <a:r>
              <a:rPr lang="ko-KR" altLang="en-US" sz="1400" dirty="0" smtClean="0">
                <a:solidFill>
                  <a:schemeClr val="bg1"/>
                </a:solidFill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</a:rPr>
              <a:t>S/W</a:t>
            </a:r>
            <a:r>
              <a:rPr lang="ko-KR" altLang="en-US" sz="1400" dirty="0" smtClean="0">
                <a:solidFill>
                  <a:schemeClr val="bg1"/>
                </a:solidFill>
              </a:rPr>
              <a:t>로 예측되고 있음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0" name="가로로 말린 두루마리 모양 12"/>
          <p:cNvSpPr>
            <a:spLocks noChangeArrowheads="1"/>
          </p:cNvSpPr>
          <p:nvPr/>
        </p:nvSpPr>
        <p:spPr bwMode="auto">
          <a:xfrm>
            <a:off x="658026" y="3325394"/>
            <a:ext cx="4886676" cy="868350"/>
          </a:xfrm>
          <a:prstGeom prst="horizontalScroll">
            <a:avLst>
              <a:gd name="adj" fmla="val 12500"/>
            </a:avLst>
          </a:prstGeom>
          <a:solidFill>
            <a:srgbClr val="4F81BD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lIns="72000" tIns="36000" rIns="72000" bIns="36000" anchor="ctr"/>
          <a:lstStyle/>
          <a:p>
            <a:pPr marR="0" lvl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ko-KR" altLang="en-US" sz="1400" kern="0" noProof="0" dirty="0" smtClean="0">
                <a:solidFill>
                  <a:prstClr val="white"/>
                </a:solidFill>
              </a:rPr>
              <a:t>정부 주도의 </a:t>
            </a:r>
            <a:r>
              <a:rPr lang="ko-KR" altLang="en-US" sz="1400" kern="0" noProof="0" dirty="0" err="1" smtClean="0">
                <a:solidFill>
                  <a:prstClr val="white"/>
                </a:solidFill>
              </a:rPr>
              <a:t>범부처</a:t>
            </a:r>
            <a:r>
              <a:rPr lang="ko-KR" altLang="en-US" sz="1400" kern="0" noProof="0" dirty="0" smtClean="0">
                <a:solidFill>
                  <a:prstClr val="white"/>
                </a:solidFill>
              </a:rPr>
              <a:t> 지능화 기술 정책에 대응되는 민간의 지능화 기술</a:t>
            </a:r>
            <a:r>
              <a:rPr lang="en-US" altLang="ko-KR" sz="1400" kern="0" noProof="0" dirty="0" smtClean="0">
                <a:solidFill>
                  <a:prstClr val="white"/>
                </a:solidFill>
              </a:rPr>
              <a:t>, </a:t>
            </a:r>
            <a:r>
              <a:rPr lang="ko-KR" altLang="en-US" sz="1400" kern="0" noProof="0" dirty="0" smtClean="0">
                <a:solidFill>
                  <a:prstClr val="white"/>
                </a:solidFill>
              </a:rPr>
              <a:t>소프트웨어 개발현황 확인은 부족함</a:t>
            </a:r>
            <a:endParaRPr kumimoji="0" lang="ko-KR" altLang="en-US" sz="14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1" name="가로로 말린 두루마리 모양 13"/>
          <p:cNvSpPr>
            <a:spLocks noChangeArrowheads="1"/>
          </p:cNvSpPr>
          <p:nvPr/>
        </p:nvSpPr>
        <p:spPr bwMode="auto">
          <a:xfrm>
            <a:off x="363149" y="4534282"/>
            <a:ext cx="5220276" cy="749605"/>
          </a:xfrm>
          <a:prstGeom prst="horizontalScroll">
            <a:avLst>
              <a:gd name="adj" fmla="val 12500"/>
            </a:avLst>
          </a:prstGeom>
          <a:solidFill>
            <a:srgbClr val="4F81BD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lIns="72000" tIns="36000" rIns="72000" bIns="36000" anchor="ctr"/>
          <a:lstStyle/>
          <a:p>
            <a:pPr marR="0" lvl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ko-KR" altLang="en-US" sz="1400" kern="0" noProof="0" dirty="0" smtClean="0">
                <a:solidFill>
                  <a:prstClr val="white"/>
                </a:solidFill>
              </a:rPr>
              <a:t>폐쇄형 연구개발 및 기술개발보다는 소프트웨어 기술은 개방형 공유와 개선</a:t>
            </a:r>
            <a:r>
              <a:rPr lang="en-US" altLang="ko-KR" sz="1400" kern="0" noProof="0" dirty="0" smtClean="0">
                <a:solidFill>
                  <a:prstClr val="white"/>
                </a:solidFill>
              </a:rPr>
              <a:t>, </a:t>
            </a:r>
            <a:r>
              <a:rPr lang="ko-KR" altLang="en-US" sz="1400" kern="0" noProof="0" dirty="0" smtClean="0">
                <a:solidFill>
                  <a:prstClr val="white"/>
                </a:solidFill>
              </a:rPr>
              <a:t>개발이 주도적으로 이루어짐</a:t>
            </a:r>
            <a:endParaRPr kumimoji="0" lang="ko-KR" altLang="en-US" sz="140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6565557" y="2313493"/>
            <a:ext cx="5058380" cy="587234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1600" b="1" kern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지능화</a:t>
            </a:r>
            <a:r>
              <a:rPr lang="en-US" altLang="ko-KR" sz="1600" b="1" kern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 </a:t>
            </a:r>
            <a:r>
              <a:rPr lang="ko-KR" altLang="en-US" sz="1600" b="1" kern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기술의 핵심인 개방형 소프트웨어</a:t>
            </a:r>
            <a:endParaRPr lang="en-US" altLang="ko-KR" sz="1600" b="1" kern="0" dirty="0" smtClean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6565747" y="3692746"/>
            <a:ext cx="5056088" cy="587234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민간 주도로 개발되는 공유</a:t>
            </a:r>
            <a:r>
              <a:rPr lang="en-US" altLang="ko-KR" sz="1600" b="1" kern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1600" b="1" kern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협력</a:t>
            </a:r>
            <a:r>
              <a:rPr lang="en-US" altLang="ko-KR" sz="1600" b="1" kern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1600" b="1" kern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개발 측면의 </a:t>
            </a:r>
            <a:endParaRPr lang="en-US" altLang="ko-KR" sz="1600" b="1" kern="0" dirty="0" smtClean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dirty="0" smtClean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빅데이터 분석 가능성</a:t>
            </a:r>
            <a:endParaRPr lang="en-US" altLang="ko-KR" sz="1600" b="1" kern="0" dirty="0" smtClean="0">
              <a:solidFill>
                <a:prstClr val="white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35" name="직사각형 34"/>
          <p:cNvSpPr/>
          <p:nvPr/>
        </p:nvSpPr>
        <p:spPr bwMode="auto">
          <a:xfrm>
            <a:off x="6565557" y="5169843"/>
            <a:ext cx="5058380" cy="1021523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R="0" lvl="0" algn="ctr" defTabSz="91440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ko-KR" altLang="en-US" sz="1600" b="1" u="sng" kern="0" spc="-100" dirty="0" smtClean="0">
                <a:solidFill>
                  <a:schemeClr val="accent4"/>
                </a:solidFill>
                <a:latin typeface="맑은 고딕"/>
                <a:ea typeface="맑은 고딕" panose="020B0503020000020004" pitchFamily="50" charset="-127"/>
              </a:rPr>
              <a:t>개방형 </a:t>
            </a:r>
            <a:r>
              <a:rPr lang="en-US" altLang="ko-KR" sz="1600" b="1" u="sng" kern="0" spc="-100" dirty="0" smtClean="0">
                <a:solidFill>
                  <a:schemeClr val="accent4"/>
                </a:solidFill>
                <a:latin typeface="맑은 고딕"/>
                <a:ea typeface="맑은 고딕" panose="020B0503020000020004" pitchFamily="50" charset="-127"/>
              </a:rPr>
              <a:t>S/W</a:t>
            </a:r>
            <a:r>
              <a:rPr lang="ko-KR" altLang="en-US" sz="1600" b="1" kern="0" spc="-100" dirty="0" smtClean="0">
                <a:solidFill>
                  <a:schemeClr val="bg1"/>
                </a:solidFill>
                <a:latin typeface="맑은 고딕"/>
                <a:ea typeface="맑은 고딕" panose="020B0503020000020004" pitchFamily="50" charset="-127"/>
              </a:rPr>
              <a:t>의 </a:t>
            </a:r>
            <a:r>
              <a:rPr kumimoji="0" lang="ko-KR" altLang="en-US" sz="1600" b="1" i="0" u="sng" strike="noStrike" kern="0" cap="none" spc="-10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</a:rPr>
              <a:t>대표 저장소</a:t>
            </a:r>
            <a:r>
              <a:rPr kumimoji="0" lang="en-US" altLang="ko-KR" sz="1600" b="1" i="0" u="sng" strike="noStrike" kern="0" cap="none" spc="-10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</a:rPr>
              <a:t>(repository) </a:t>
            </a:r>
            <a:r>
              <a:rPr kumimoji="0" lang="ko-KR" altLang="en-US" sz="1600" b="1" i="0" u="sng" strike="noStrike" kern="0" cap="none" spc="-10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</a:rPr>
              <a:t>탐색</a:t>
            </a:r>
            <a:endParaRPr kumimoji="0" lang="en-US" altLang="ko-KR" sz="1600" b="1" i="0" u="sng" strike="noStrike" kern="0" cap="none" spc="-100" normalizeH="0" baseline="0" noProof="0" dirty="0" smtClean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</a:endParaRPr>
          </a:p>
          <a:p>
            <a:pPr marR="0" lvl="0" algn="ctr" defTabSz="91440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ko-KR" altLang="en-US" sz="1600" b="1" u="sng" kern="0" spc="-100" dirty="0" smtClean="0">
                <a:solidFill>
                  <a:schemeClr val="accent4"/>
                </a:solidFill>
                <a:latin typeface="맑은 고딕"/>
                <a:ea typeface="맑은 고딕" panose="020B0503020000020004" pitchFamily="50" charset="-127"/>
              </a:rPr>
              <a:t>데이터 수집 및 가공</a:t>
            </a:r>
            <a:r>
              <a:rPr lang="en-US" altLang="ko-KR" sz="1600" b="1" u="sng" kern="0" spc="-100" dirty="0" smtClean="0">
                <a:solidFill>
                  <a:schemeClr val="accent4"/>
                </a:solidFill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1600" b="1" u="sng" kern="0" spc="-100" dirty="0" smtClean="0">
                <a:solidFill>
                  <a:schemeClr val="accent4"/>
                </a:solidFill>
                <a:latin typeface="맑은 고딕"/>
                <a:ea typeface="맑은 고딕" panose="020B0503020000020004" pitchFamily="50" charset="-127"/>
              </a:rPr>
              <a:t>분석</a:t>
            </a:r>
            <a:r>
              <a:rPr lang="en-US" altLang="ko-KR" sz="1600" b="1" u="sng" kern="0" spc="-100" dirty="0" smtClean="0">
                <a:solidFill>
                  <a:schemeClr val="accent4"/>
                </a:solidFill>
                <a:latin typeface="맑은 고딕"/>
                <a:ea typeface="맑은 고딕" panose="020B0503020000020004" pitchFamily="50" charset="-127"/>
              </a:rPr>
              <a:t>, </a:t>
            </a:r>
            <a:r>
              <a:rPr lang="ko-KR" altLang="en-US" sz="1600" b="1" u="sng" kern="0" spc="-100" dirty="0" smtClean="0">
                <a:solidFill>
                  <a:schemeClr val="accent4"/>
                </a:solidFill>
                <a:latin typeface="맑은 고딕"/>
                <a:ea typeface="맑은 고딕" panose="020B0503020000020004" pitchFamily="50" charset="-127"/>
              </a:rPr>
              <a:t>표현</a:t>
            </a:r>
            <a:r>
              <a:rPr lang="ko-KR" altLang="en-US" sz="1600" b="1" kern="0" spc="-100" dirty="0" smtClean="0">
                <a:solidFill>
                  <a:schemeClr val="bg1"/>
                </a:solidFill>
                <a:latin typeface="맑은 고딕"/>
                <a:ea typeface="맑은 고딕" panose="020B0503020000020004" pitchFamily="50" charset="-127"/>
              </a:rPr>
              <a:t>을 통한 </a:t>
            </a:r>
            <a:endParaRPr lang="en-US" altLang="ko-KR" sz="1600" b="1" kern="0" spc="-100" dirty="0" smtClean="0">
              <a:solidFill>
                <a:schemeClr val="bg1"/>
              </a:solidFill>
              <a:latin typeface="맑은 고딕"/>
              <a:ea typeface="맑은 고딕" panose="020B0503020000020004" pitchFamily="50" charset="-127"/>
            </a:endParaRPr>
          </a:p>
          <a:p>
            <a:pPr marR="0" lvl="0" algn="ctr" defTabSz="91440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ko-KR" altLang="en-US" sz="1600" b="1" u="sng" kern="0" spc="-100" dirty="0" smtClean="0">
                <a:solidFill>
                  <a:schemeClr val="accent4"/>
                </a:solidFill>
                <a:latin typeface="맑은 고딕"/>
                <a:ea typeface="맑은 고딕" panose="020B0503020000020004" pitchFamily="50" charset="-127"/>
              </a:rPr>
              <a:t>민간 지능화 기술 생태계 현황 파악 및 정책 수립 지원</a:t>
            </a:r>
            <a:endParaRPr lang="en-US" altLang="ko-KR" sz="1600" b="1" u="sng" kern="0" spc="-100" dirty="0" smtClean="0">
              <a:solidFill>
                <a:schemeClr val="accent4"/>
              </a:solidFill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36" name="직사각형 35"/>
          <p:cNvSpPr/>
          <p:nvPr/>
        </p:nvSpPr>
        <p:spPr bwMode="auto">
          <a:xfrm>
            <a:off x="6565368" y="1924164"/>
            <a:ext cx="5060675" cy="390353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8000">
                <a:sysClr val="windowText" lastClr="000000">
                  <a:tint val="37000"/>
                  <a:satMod val="300000"/>
                </a:sysClr>
              </a:gs>
              <a:gs pos="34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무엇을</a:t>
            </a:r>
            <a:r>
              <a:rPr kumimoji="0" lang="en-US" altLang="ko-KR" sz="16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? What?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직사각형 36"/>
          <p:cNvSpPr/>
          <p:nvPr/>
        </p:nvSpPr>
        <p:spPr bwMode="auto">
          <a:xfrm>
            <a:off x="6565368" y="3305619"/>
            <a:ext cx="5060675" cy="387126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8000">
                <a:sysClr val="windowText" lastClr="000000">
                  <a:tint val="37000"/>
                  <a:satMod val="300000"/>
                </a:sysClr>
              </a:gs>
              <a:gs pos="34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1" kern="0" noProof="0" dirty="0" smtClean="0">
                <a:latin typeface="맑은 고딕"/>
                <a:ea typeface="맑은 고딕" panose="020B0503020000020004" pitchFamily="50" charset="-127"/>
              </a:rPr>
              <a:t>왜</a:t>
            </a:r>
            <a:r>
              <a:rPr lang="en-US" altLang="ko-KR" sz="1600" b="1" kern="0" noProof="0" dirty="0" smtClean="0">
                <a:latin typeface="맑은 고딕"/>
                <a:ea typeface="맑은 고딕" panose="020B0503020000020004" pitchFamily="50" charset="-127"/>
              </a:rPr>
              <a:t>? Why?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맑은 고딕"/>
              <a:ea typeface="맑은 고딕" panose="020B0503020000020004" pitchFamily="50" charset="-127"/>
            </a:endParaRPr>
          </a:p>
        </p:txBody>
      </p:sp>
      <p:sp>
        <p:nvSpPr>
          <p:cNvPr id="38" name="직사각형 37"/>
          <p:cNvSpPr/>
          <p:nvPr/>
        </p:nvSpPr>
        <p:spPr bwMode="auto">
          <a:xfrm>
            <a:off x="6565368" y="4769132"/>
            <a:ext cx="5060675" cy="387126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8000">
                <a:sysClr val="windowText" lastClr="000000">
                  <a:tint val="37000"/>
                  <a:satMod val="300000"/>
                </a:sysClr>
              </a:gs>
              <a:gs pos="34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어떻게</a:t>
            </a:r>
            <a:r>
              <a:rPr kumimoji="0" lang="en-US" altLang="ko-KR" sz="16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? How?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이등변 삼각형 39"/>
          <p:cNvSpPr/>
          <p:nvPr/>
        </p:nvSpPr>
        <p:spPr>
          <a:xfrm rot="10800000">
            <a:off x="890175" y="5259414"/>
            <a:ext cx="4022723" cy="190442"/>
          </a:xfrm>
          <a:prstGeom prst="triangle">
            <a:avLst/>
          </a:prstGeom>
          <a:solidFill>
            <a:sysClr val="window" lastClr="FFFFFF">
              <a:lumMod val="85000"/>
            </a:sysClr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24745" y="5440002"/>
            <a:ext cx="542334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1600" b="1" kern="0" noProof="0" dirty="0" smtClean="0">
                <a:solidFill>
                  <a:srgbClr val="FF0000"/>
                </a:solidFill>
              </a:rPr>
              <a:t>미래 핵심역량인 지능화 기술의 기반인 개방형 소프트웨어의 개발 생태계를 분석할 수 있는</a:t>
            </a:r>
            <a:endParaRPr lang="en-US" altLang="ko-KR" sz="1600" b="1" kern="0" noProof="0" dirty="0" smtClean="0">
              <a:solidFill>
                <a:srgbClr val="FF0000"/>
              </a:solidFill>
            </a:endParaRPr>
          </a:p>
          <a:p>
            <a:pPr lvl="0" algn="ctr" fontAlgn="base" latinLnBrk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1600" b="1" kern="0" dirty="0" smtClean="0">
                <a:solidFill>
                  <a:srgbClr val="FF0000"/>
                </a:solidFill>
              </a:rPr>
              <a:t>기초 데이터 수집과 가공을 통한 근거 마련 필요</a:t>
            </a:r>
            <a:endParaRPr kumimoji="0" lang="ko-KR" altLang="en-US" sz="2400" b="1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uLnTx/>
              <a:uFillTx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5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36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 bwMode="auto">
          <a:xfrm>
            <a:off x="244928" y="1960605"/>
            <a:ext cx="11606470" cy="4489871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서론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I.3.</a:t>
            </a:r>
            <a:r>
              <a:rPr lang="en-US" altLang="ko-KR" dirty="0" smtClean="0"/>
              <a:t> </a:t>
            </a:r>
            <a:r>
              <a:rPr lang="ko-KR" altLang="en-US" dirty="0" smtClean="0"/>
              <a:t>연구내용</a:t>
            </a:r>
            <a:endParaRPr lang="ko-KR" altLang="en-US" dirty="0"/>
          </a:p>
        </p:txBody>
      </p:sp>
      <p:sp>
        <p:nvSpPr>
          <p:cNvPr id="41" name="직사각형 40"/>
          <p:cNvSpPr/>
          <p:nvPr/>
        </p:nvSpPr>
        <p:spPr bwMode="auto">
          <a:xfrm>
            <a:off x="244929" y="1722991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연구내용 및 범위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내용 개체 틀 2"/>
          <p:cNvSpPr txBox="1">
            <a:spLocks/>
          </p:cNvSpPr>
          <p:nvPr/>
        </p:nvSpPr>
        <p:spPr>
          <a:xfrm>
            <a:off x="244928" y="1082835"/>
            <a:ext cx="11606470" cy="561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dirty="0" smtClean="0">
                <a:solidFill>
                  <a:schemeClr val="accent2"/>
                </a:solidFill>
              </a:rPr>
              <a:t>개방형</a:t>
            </a:r>
            <a:r>
              <a:rPr lang="en-US" altLang="ko-KR" sz="1800" dirty="0" smtClean="0">
                <a:solidFill>
                  <a:schemeClr val="accent2"/>
                </a:solidFill>
              </a:rPr>
              <a:t>(</a:t>
            </a:r>
            <a:r>
              <a:rPr lang="ko-KR" altLang="en-US" sz="1800" dirty="0" smtClean="0">
                <a:solidFill>
                  <a:schemeClr val="accent2"/>
                </a:solidFill>
              </a:rPr>
              <a:t>오픈소스</a:t>
            </a:r>
            <a:r>
              <a:rPr lang="en-US" altLang="ko-KR" sz="1800" dirty="0" smtClean="0">
                <a:solidFill>
                  <a:schemeClr val="accent2"/>
                </a:solidFill>
              </a:rPr>
              <a:t>) </a:t>
            </a:r>
            <a:r>
              <a:rPr lang="ko-KR" altLang="en-US" sz="1800" dirty="0" smtClean="0">
                <a:solidFill>
                  <a:schemeClr val="accent2"/>
                </a:solidFill>
              </a:rPr>
              <a:t>소프트웨어의 데이터 수집 및 가공</a:t>
            </a:r>
            <a:r>
              <a:rPr lang="en-US" altLang="ko-KR" sz="1800" dirty="0" smtClean="0">
                <a:solidFill>
                  <a:schemeClr val="accent2"/>
                </a:solidFill>
              </a:rPr>
              <a:t>, </a:t>
            </a:r>
            <a:r>
              <a:rPr lang="ko-KR" altLang="en-US" sz="1800" dirty="0" smtClean="0">
                <a:solidFill>
                  <a:schemeClr val="accent2"/>
                </a:solidFill>
              </a:rPr>
              <a:t>분석을 통한 지능화 기술 및 산업 생태계 분석</a:t>
            </a:r>
            <a:endParaRPr lang="ko-KR" altLang="en-US" sz="1800" dirty="0">
              <a:solidFill>
                <a:schemeClr val="accent2"/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459940" y="2144732"/>
            <a:ext cx="7699190" cy="4136240"/>
            <a:chOff x="2032000" y="889000"/>
            <a:chExt cx="8191909" cy="5080000"/>
          </a:xfrm>
        </p:grpSpPr>
        <p:sp>
          <p:nvSpPr>
            <p:cNvPr id="28" name="도형 27"/>
            <p:cNvSpPr/>
            <p:nvPr/>
          </p:nvSpPr>
          <p:spPr>
            <a:xfrm>
              <a:off x="2032000" y="889000"/>
              <a:ext cx="8128000" cy="5079999"/>
            </a:xfrm>
            <a:prstGeom prst="swooshArrow">
              <a:avLst>
                <a:gd name="adj1" fmla="val 25000"/>
                <a:gd name="adj2" fmla="val 25000"/>
              </a:avLst>
            </a:prstGeom>
          </p:spPr>
          <p:style>
            <a:lnRef idx="0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타원 33"/>
            <p:cNvSpPr/>
            <p:nvPr/>
          </p:nvSpPr>
          <p:spPr>
            <a:xfrm>
              <a:off x="2832608" y="4666488"/>
              <a:ext cx="186944" cy="186944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35" name="그룹 34"/>
            <p:cNvGrpSpPr/>
            <p:nvPr/>
          </p:nvGrpSpPr>
          <p:grpSpPr>
            <a:xfrm>
              <a:off x="2751327" y="4259529"/>
              <a:ext cx="1832865" cy="1709471"/>
              <a:chOff x="719327" y="3539862"/>
              <a:chExt cx="1832865" cy="1709471"/>
            </a:xfrm>
          </p:grpSpPr>
          <p:sp>
            <p:nvSpPr>
              <p:cNvPr id="50" name="직사각형 49"/>
              <p:cNvSpPr/>
              <p:nvPr/>
            </p:nvSpPr>
            <p:spPr>
              <a:xfrm>
                <a:off x="894080" y="4040293"/>
                <a:ext cx="1389888" cy="1209040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51" name="TextBox 50"/>
              <p:cNvSpPr txBox="1"/>
              <p:nvPr/>
            </p:nvSpPr>
            <p:spPr>
              <a:xfrm>
                <a:off x="719327" y="3539862"/>
                <a:ext cx="1832865" cy="120904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99058" tIns="0" rIns="0" bIns="0" numCol="1" spcCol="1270" anchor="t" anchorCtr="0">
                <a:noAutofit/>
              </a:bodyPr>
              <a:lstStyle/>
              <a:p>
                <a:pPr lvl="0" algn="l" defTabSz="1333500" latinLnBrk="0">
                  <a:lnSpc>
                    <a:spcPct val="90000"/>
                  </a:lnSpc>
                  <a:spcBef>
                    <a:spcPct val="0"/>
                  </a:spcBef>
                </a:pPr>
                <a:r>
                  <a:rPr lang="ko-KR" altLang="en-US" b="1" kern="1200" spc="-100" dirty="0" smtClean="0">
                    <a:solidFill>
                      <a:srgbClr val="FF0000"/>
                    </a:solidFill>
                  </a:rPr>
                  <a:t>데이터 수집</a:t>
                </a:r>
                <a:endParaRPr lang="ko-KR" altLang="en-US" b="1" kern="1200" spc="-100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36" name="타원 35"/>
            <p:cNvSpPr/>
            <p:nvPr/>
          </p:nvSpPr>
          <p:spPr>
            <a:xfrm>
              <a:off x="4153408" y="3484880"/>
              <a:ext cx="325120" cy="325120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37" name="그룹 36"/>
            <p:cNvGrpSpPr/>
            <p:nvPr/>
          </p:nvGrpSpPr>
          <p:grpSpPr>
            <a:xfrm>
              <a:off x="3598149" y="3088144"/>
              <a:ext cx="2424699" cy="2880855"/>
              <a:chOff x="1566149" y="2368477"/>
              <a:chExt cx="2424699" cy="2880855"/>
            </a:xfrm>
          </p:grpSpPr>
          <p:sp>
            <p:nvSpPr>
              <p:cNvPr id="48" name="직사각형 47"/>
              <p:cNvSpPr/>
              <p:nvPr/>
            </p:nvSpPr>
            <p:spPr>
              <a:xfrm>
                <a:off x="2283968" y="2927773"/>
                <a:ext cx="1706880" cy="2321559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49" name="TextBox 48"/>
              <p:cNvSpPr txBox="1"/>
              <p:nvPr/>
            </p:nvSpPr>
            <p:spPr>
              <a:xfrm>
                <a:off x="1566149" y="2368477"/>
                <a:ext cx="2273194" cy="90434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72274" tIns="0" rIns="0" bIns="0" numCol="1" spcCol="1270" anchor="t" anchorCtr="0">
                <a:noAutofit/>
              </a:bodyPr>
              <a:lstStyle/>
              <a:p>
                <a:pPr lvl="0" algn="l" defTabSz="1333500" latinLnBrk="0">
                  <a:lnSpc>
                    <a:spcPct val="90000"/>
                  </a:lnSpc>
                  <a:spcBef>
                    <a:spcPct val="0"/>
                  </a:spcBef>
                </a:pPr>
                <a:r>
                  <a:rPr lang="ko-KR" altLang="en-US" b="1" kern="1200" spc="-100" dirty="0" smtClean="0">
                    <a:solidFill>
                      <a:srgbClr val="FF0000"/>
                    </a:solidFill>
                  </a:rPr>
                  <a:t>데이터 가공</a:t>
                </a:r>
                <a:endParaRPr lang="ko-KR" altLang="en-US" b="1" kern="1200" spc="-100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38" name="타원 37"/>
            <p:cNvSpPr/>
            <p:nvPr/>
          </p:nvSpPr>
          <p:spPr>
            <a:xfrm>
              <a:off x="5839968" y="2614168"/>
              <a:ext cx="430784" cy="430784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39" name="그룹 38"/>
            <p:cNvGrpSpPr/>
            <p:nvPr/>
          </p:nvGrpSpPr>
          <p:grpSpPr>
            <a:xfrm>
              <a:off x="5805472" y="2230302"/>
              <a:ext cx="1956768" cy="3738698"/>
              <a:chOff x="3773472" y="1510635"/>
              <a:chExt cx="1956768" cy="3738698"/>
            </a:xfrm>
          </p:grpSpPr>
          <p:sp>
            <p:nvSpPr>
              <p:cNvPr id="46" name="직사각형 45"/>
              <p:cNvSpPr/>
              <p:nvPr/>
            </p:nvSpPr>
            <p:spPr>
              <a:xfrm>
                <a:off x="4023360" y="2109893"/>
                <a:ext cx="1706880" cy="3139440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47" name="TextBox 46"/>
              <p:cNvSpPr txBox="1"/>
              <p:nvPr/>
            </p:nvSpPr>
            <p:spPr>
              <a:xfrm>
                <a:off x="3773472" y="1510635"/>
                <a:ext cx="1706880" cy="42976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228264" tIns="0" rIns="0" bIns="0" numCol="1" spcCol="1270" anchor="t" anchorCtr="0">
                <a:noAutofit/>
              </a:bodyPr>
              <a:lstStyle/>
              <a:p>
                <a:pPr lvl="0" algn="l" defTabSz="1333500" latinLnBrk="0">
                  <a:lnSpc>
                    <a:spcPct val="90000"/>
                  </a:lnSpc>
                  <a:spcBef>
                    <a:spcPct val="0"/>
                  </a:spcBef>
                </a:pPr>
                <a:r>
                  <a:rPr lang="ko-KR" altLang="en-US" b="1" kern="1200" spc="-100" dirty="0" smtClean="0">
                    <a:solidFill>
                      <a:srgbClr val="FF0000"/>
                    </a:solidFill>
                  </a:rPr>
                  <a:t>데이터 분석</a:t>
                </a:r>
                <a:endParaRPr lang="ko-KR" altLang="en-US" b="1" kern="1200" spc="-100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40" name="타원 39"/>
            <p:cNvSpPr/>
            <p:nvPr/>
          </p:nvSpPr>
          <p:spPr>
            <a:xfrm>
              <a:off x="7676896" y="2038096"/>
              <a:ext cx="577088" cy="57708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43" name="그룹 42"/>
            <p:cNvGrpSpPr/>
            <p:nvPr/>
          </p:nvGrpSpPr>
          <p:grpSpPr>
            <a:xfrm>
              <a:off x="7965440" y="1558978"/>
              <a:ext cx="2258469" cy="4410022"/>
              <a:chOff x="5933440" y="839311"/>
              <a:chExt cx="2258469" cy="4410022"/>
            </a:xfrm>
          </p:grpSpPr>
          <p:sp>
            <p:nvSpPr>
              <p:cNvPr id="44" name="직사각형 43"/>
              <p:cNvSpPr/>
              <p:nvPr/>
            </p:nvSpPr>
            <p:spPr>
              <a:xfrm>
                <a:off x="5933440" y="1606973"/>
                <a:ext cx="1706880" cy="3642360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45" name="TextBox 44"/>
              <p:cNvSpPr txBox="1"/>
              <p:nvPr/>
            </p:nvSpPr>
            <p:spPr>
              <a:xfrm>
                <a:off x="5933441" y="839311"/>
                <a:ext cx="2258468" cy="79107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05787" tIns="0" rIns="0" bIns="0" numCol="1" spcCol="1270" anchor="t" anchorCtr="0">
                <a:noAutofit/>
              </a:bodyPr>
              <a:lstStyle/>
              <a:p>
                <a:pPr lvl="0" algn="l" defTabSz="1333500" latinLnBrk="0">
                  <a:lnSpc>
                    <a:spcPct val="90000"/>
                  </a:lnSpc>
                  <a:spcBef>
                    <a:spcPct val="0"/>
                  </a:spcBef>
                </a:pPr>
                <a:r>
                  <a:rPr lang="ko-KR" altLang="en-US" b="1" kern="1200" spc="-100" dirty="0" err="1" smtClean="0">
                    <a:solidFill>
                      <a:srgbClr val="FF0000"/>
                    </a:solidFill>
                  </a:rPr>
                  <a:t>기술</a:t>
                </a:r>
                <a:r>
                  <a:rPr lang="ko-KR" altLang="en-US" b="1" kern="1200" spc="-100" dirty="0" err="1" smtClean="0">
                    <a:solidFill>
                      <a:srgbClr val="FF0000"/>
                    </a:solidFill>
                    <a:sym typeface="Wingdings" panose="05000000000000000000" pitchFamily="2" charset="2"/>
                  </a:rPr>
                  <a:t>산업</a:t>
                </a:r>
                <a:endParaRPr lang="en-US" altLang="ko-KR" b="1" kern="1200" spc="-100" dirty="0" smtClean="0">
                  <a:solidFill>
                    <a:srgbClr val="FF0000"/>
                  </a:solidFill>
                  <a:sym typeface="Wingdings" panose="05000000000000000000" pitchFamily="2" charset="2"/>
                </a:endParaRPr>
              </a:p>
              <a:p>
                <a:pPr lvl="0" algn="l" defTabSz="1333500" latinLnBrk="0">
                  <a:lnSpc>
                    <a:spcPct val="90000"/>
                  </a:lnSpc>
                  <a:spcBef>
                    <a:spcPct val="0"/>
                  </a:spcBef>
                </a:pPr>
                <a:r>
                  <a:rPr lang="ko-KR" altLang="en-US" b="1" kern="1200" spc="-100" dirty="0" smtClean="0">
                    <a:solidFill>
                      <a:srgbClr val="FF0000"/>
                    </a:solidFill>
                    <a:sym typeface="Wingdings" panose="05000000000000000000" pitchFamily="2" charset="2"/>
                  </a:rPr>
                  <a:t> 생태계 분석</a:t>
                </a:r>
                <a:endParaRPr lang="ko-KR" altLang="en-US" b="1" kern="1200" spc="-100" dirty="0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13" name="직사각형 12"/>
          <p:cNvSpPr/>
          <p:nvPr/>
        </p:nvSpPr>
        <p:spPr>
          <a:xfrm>
            <a:off x="1136002" y="5510656"/>
            <a:ext cx="6096000" cy="58734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base">
              <a:spcAft>
                <a:spcPts val="500"/>
              </a:spcAft>
            </a:pPr>
            <a:r>
              <a:rPr lang="en-US" altLang="ko-KR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- </a:t>
            </a:r>
            <a:r>
              <a:rPr lang="ko-KR" altLang="en-US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오픈소스 </a:t>
            </a:r>
            <a:r>
              <a:rPr lang="en-US" altLang="ko-KR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SW </a:t>
            </a:r>
            <a:r>
              <a:rPr lang="ko-KR" altLang="en-US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공유 </a:t>
            </a:r>
            <a:r>
              <a:rPr lang="ko-KR" altLang="en-US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기반</a:t>
            </a:r>
            <a:r>
              <a:rPr lang="ko-KR" altLang="en-US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의</a:t>
            </a:r>
            <a:r>
              <a:rPr lang="ko-KR" altLang="en-US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ko-KR" altLang="en-US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데이터 특징 조사</a:t>
            </a:r>
          </a:p>
          <a:p>
            <a:pPr algn="just" fontAlgn="base">
              <a:spcAft>
                <a:spcPts val="500"/>
              </a:spcAft>
            </a:pPr>
            <a:r>
              <a:rPr lang="en-US" altLang="ko-KR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- </a:t>
            </a:r>
            <a:r>
              <a:rPr lang="ko-KR" altLang="en-US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오픈소스 </a:t>
            </a:r>
            <a:r>
              <a:rPr lang="en-US" altLang="ko-KR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SW</a:t>
            </a:r>
            <a:r>
              <a:rPr lang="ko-KR" altLang="en-US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의 수집 효율화 및 자동화</a:t>
            </a:r>
            <a:endParaRPr lang="ko-KR" altLang="en-US" sz="1400" b="1" kern="0" spc="-80" dirty="0">
              <a:solidFill>
                <a:srgbClr val="000000"/>
              </a:solidFill>
              <a:latin typeface="휴먼명조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55365" y="4500434"/>
            <a:ext cx="5536111" cy="86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Aft>
                <a:spcPts val="500"/>
              </a:spcAft>
            </a:pPr>
            <a:r>
              <a:rPr lang="en-US" altLang="ko-KR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- </a:t>
            </a:r>
            <a:r>
              <a:rPr lang="ko-KR" altLang="en-US" sz="1400" b="1" kern="0" spc="-80" dirty="0" err="1" smtClean="0">
                <a:solidFill>
                  <a:srgbClr val="000000"/>
                </a:solidFill>
                <a:latin typeface="휴먼명조"/>
                <a:ea typeface="휴먼명조"/>
              </a:rPr>
              <a:t>깃허브</a:t>
            </a:r>
            <a:r>
              <a:rPr lang="ko-KR" altLang="en-US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 홈페이지 </a:t>
            </a:r>
            <a:r>
              <a:rPr lang="ko-KR" altLang="en-US" sz="1400" b="1" kern="0" spc="-80" dirty="0" err="1" smtClean="0">
                <a:solidFill>
                  <a:srgbClr val="000000"/>
                </a:solidFill>
                <a:latin typeface="휴먼명조"/>
                <a:ea typeface="휴먼명조"/>
              </a:rPr>
              <a:t>크롤링</a:t>
            </a:r>
            <a:endParaRPr lang="ko-KR" altLang="en-US" sz="1400" b="1" kern="0" spc="-80" dirty="0">
              <a:solidFill>
                <a:srgbClr val="000000"/>
              </a:solidFill>
              <a:latin typeface="휴먼명조"/>
              <a:ea typeface="휴먼명조"/>
            </a:endParaRPr>
          </a:p>
          <a:p>
            <a:pPr algn="just" fontAlgn="base">
              <a:spcAft>
                <a:spcPts val="500"/>
              </a:spcAft>
            </a:pPr>
            <a:r>
              <a:rPr lang="en-US" altLang="ko-KR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- </a:t>
            </a:r>
            <a:r>
              <a:rPr lang="ko-KR" altLang="en-US" sz="1400" b="1" kern="0" spc="-80" dirty="0" err="1" smtClean="0">
                <a:solidFill>
                  <a:srgbClr val="000000"/>
                </a:solidFill>
                <a:latin typeface="휴먼명조"/>
                <a:ea typeface="휴먼명조"/>
              </a:rPr>
              <a:t>깃허브</a:t>
            </a:r>
            <a:r>
              <a:rPr lang="ko-KR" altLang="en-US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API </a:t>
            </a:r>
            <a:r>
              <a:rPr lang="ko-KR" altLang="en-US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데이터 추출</a:t>
            </a:r>
            <a:endParaRPr lang="ko-KR" altLang="en-US" sz="1400" b="1" kern="0" spc="-80" dirty="0">
              <a:solidFill>
                <a:srgbClr val="000000"/>
              </a:solidFill>
              <a:latin typeface="휴먼명조"/>
            </a:endParaRPr>
          </a:p>
          <a:p>
            <a:pPr algn="just" fontAlgn="base">
              <a:spcAft>
                <a:spcPts val="500"/>
              </a:spcAft>
            </a:pPr>
            <a:r>
              <a:rPr lang="en-US" altLang="ko-KR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- </a:t>
            </a:r>
            <a:r>
              <a:rPr lang="ko-KR" altLang="en-US" sz="1400" b="1" kern="0" spc="-80" dirty="0" err="1" smtClean="0">
                <a:solidFill>
                  <a:srgbClr val="000000"/>
                </a:solidFill>
                <a:latin typeface="휴먼명조"/>
                <a:ea typeface="휴먼명조"/>
              </a:rPr>
              <a:t>깃허브</a:t>
            </a:r>
            <a:r>
              <a:rPr lang="ko-KR" altLang="en-US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 데이터베이스 구축</a:t>
            </a:r>
            <a:endParaRPr lang="ko-KR" altLang="en-US" sz="1400" b="1" kern="0" spc="-80" dirty="0">
              <a:solidFill>
                <a:srgbClr val="000000"/>
              </a:solidFill>
              <a:latin typeface="휴먼명조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497903" y="3598362"/>
            <a:ext cx="6633882" cy="866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Aft>
                <a:spcPts val="500"/>
              </a:spcAft>
            </a:pPr>
            <a:r>
              <a:rPr lang="en-US" altLang="ko-KR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- </a:t>
            </a:r>
            <a:r>
              <a:rPr lang="ko-KR" altLang="en-US" sz="1400" b="1" kern="0" spc="-80" dirty="0" err="1">
                <a:solidFill>
                  <a:srgbClr val="000000"/>
                </a:solidFill>
                <a:latin typeface="휴먼명조"/>
                <a:ea typeface="휴먼명조"/>
              </a:rPr>
              <a:t>깃허브</a:t>
            </a:r>
            <a:r>
              <a:rPr lang="ko-KR" altLang="en-US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ko-KR" altLang="en-US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주요 기술 저장소</a:t>
            </a:r>
            <a:r>
              <a:rPr lang="en-US" altLang="ko-KR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(</a:t>
            </a:r>
            <a:r>
              <a:rPr lang="ko-KR" altLang="en-US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상위 인지도 저장소</a:t>
            </a:r>
            <a:r>
              <a:rPr lang="en-US" altLang="ko-KR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)</a:t>
            </a:r>
            <a:r>
              <a:rPr lang="ko-KR" altLang="en-US" sz="1400" b="1" kern="0" spc="-80" dirty="0" smtClean="0">
                <a:solidFill>
                  <a:srgbClr val="000000"/>
                </a:solidFill>
                <a:latin typeface="휴먼명조"/>
                <a:ea typeface="휴먼명조"/>
              </a:rPr>
              <a:t> 분석</a:t>
            </a:r>
            <a:endParaRPr lang="ko-KR" altLang="en-US" sz="1400" b="1" kern="0" spc="-80" dirty="0">
              <a:solidFill>
                <a:srgbClr val="000000"/>
              </a:solidFill>
              <a:latin typeface="휴먼명조"/>
              <a:ea typeface="휴먼명조"/>
            </a:endParaRPr>
          </a:p>
          <a:p>
            <a:pPr algn="just" fontAlgn="base">
              <a:spcAft>
                <a:spcPts val="500"/>
              </a:spcAft>
            </a:pPr>
            <a:r>
              <a:rPr lang="en-US" altLang="ko-KR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- </a:t>
            </a:r>
            <a:r>
              <a:rPr lang="ko-KR" altLang="en-US" sz="1400" b="1" kern="0" spc="-80" dirty="0" err="1">
                <a:solidFill>
                  <a:srgbClr val="000000"/>
                </a:solidFill>
                <a:latin typeface="휴먼명조"/>
                <a:ea typeface="휴먼명조"/>
              </a:rPr>
              <a:t>빅테크</a:t>
            </a:r>
            <a:r>
              <a:rPr lang="ko-KR" altLang="en-US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 기업의 </a:t>
            </a:r>
            <a:r>
              <a:rPr lang="ko-KR" altLang="en-US" sz="1400" b="1" kern="0" spc="-80" dirty="0" err="1">
                <a:solidFill>
                  <a:srgbClr val="000000"/>
                </a:solidFill>
                <a:latin typeface="휴먼명조"/>
                <a:ea typeface="휴먼명조"/>
              </a:rPr>
              <a:t>깃허브</a:t>
            </a:r>
            <a:r>
              <a:rPr lang="ko-KR" altLang="en-US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 사용 현황 분석</a:t>
            </a:r>
            <a:endParaRPr lang="ko-KR" altLang="en-US" sz="1400" b="1" kern="0" spc="-80" dirty="0">
              <a:solidFill>
                <a:srgbClr val="000000"/>
              </a:solidFill>
              <a:latin typeface="휴먼명조"/>
            </a:endParaRPr>
          </a:p>
          <a:p>
            <a:pPr algn="just" fontAlgn="base">
              <a:spcAft>
                <a:spcPts val="500"/>
              </a:spcAft>
            </a:pPr>
            <a:r>
              <a:rPr lang="en-US" altLang="ko-KR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- </a:t>
            </a:r>
            <a:r>
              <a:rPr lang="ko-KR" altLang="en-US" sz="1400" b="1" kern="0" spc="-80" dirty="0" err="1">
                <a:solidFill>
                  <a:srgbClr val="000000"/>
                </a:solidFill>
                <a:latin typeface="휴먼명조"/>
                <a:ea typeface="휴먼명조"/>
              </a:rPr>
              <a:t>미래기술의</a:t>
            </a:r>
            <a:r>
              <a:rPr lang="ko-KR" altLang="en-US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ko-KR" altLang="en-US" sz="1400" b="1" kern="0" spc="-80" dirty="0" err="1">
                <a:solidFill>
                  <a:srgbClr val="000000"/>
                </a:solidFill>
                <a:latin typeface="휴먼명조"/>
                <a:ea typeface="휴먼명조"/>
              </a:rPr>
              <a:t>깃허브</a:t>
            </a:r>
            <a:r>
              <a:rPr lang="ko-KR" altLang="en-US" sz="1400" b="1" kern="0" spc="-80" dirty="0">
                <a:solidFill>
                  <a:srgbClr val="000000"/>
                </a:solidFill>
                <a:latin typeface="휴먼명조"/>
                <a:ea typeface="휴먼명조"/>
              </a:rPr>
              <a:t> 기술개발 현황 분석</a:t>
            </a:r>
            <a:endParaRPr lang="ko-KR" altLang="en-US" sz="1400" b="1" kern="0" spc="-80" dirty="0">
              <a:solidFill>
                <a:srgbClr val="000000"/>
              </a:solidFill>
              <a:latin typeface="휴먼명조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7998684" y="2611401"/>
            <a:ext cx="35793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-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민간 주도의 오픈소스 </a:t>
            </a:r>
            <a:r>
              <a:rPr lang="en-US" altLang="ko-KR" sz="14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SW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필요성 제언</a:t>
            </a:r>
            <a:endParaRPr lang="en-US" altLang="ko-KR" sz="1400" b="1" kern="0" dirty="0" smtClean="0">
              <a:solidFill>
                <a:srgbClr val="000000"/>
              </a:solidFill>
              <a:latin typeface="휴먼명조"/>
              <a:ea typeface="휴먼명조"/>
            </a:endParaRPr>
          </a:p>
          <a:p>
            <a:pPr fontAlgn="base" latinLnBrk="0"/>
            <a:r>
              <a:rPr lang="en-US" altLang="ko-KR" sz="14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-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기술개발 및 </a:t>
            </a:r>
            <a:r>
              <a:rPr lang="ko-KR" altLang="en-US" sz="1400" b="1" kern="0" dirty="0" err="1" smtClean="0">
                <a:solidFill>
                  <a:srgbClr val="000000"/>
                </a:solidFill>
                <a:latin typeface="휴먼명조"/>
                <a:ea typeface="휴먼명조"/>
              </a:rPr>
              <a:t>산업응용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 개선방향 제언</a:t>
            </a:r>
            <a:endParaRPr lang="ko-KR" altLang="en-US" sz="1400" b="1" kern="0" dirty="0">
              <a:solidFill>
                <a:srgbClr val="000000"/>
              </a:solidFill>
              <a:latin typeface="휴먼명조"/>
              <a:ea typeface="휴먼명조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6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559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1589518" y="3025211"/>
            <a:ext cx="9400374" cy="10169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40136" y="3210837"/>
            <a:ext cx="2074877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 bwMode="auto">
          <a:xfrm>
            <a:off x="244928" y="1960605"/>
            <a:ext cx="11606470" cy="4489871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서론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I.4.</a:t>
            </a:r>
            <a:r>
              <a:rPr lang="en-US" altLang="ko-KR" dirty="0" smtClean="0"/>
              <a:t> </a:t>
            </a:r>
            <a:r>
              <a:rPr lang="ko-KR" altLang="en-US" dirty="0" smtClean="0"/>
              <a:t>선행연구</a:t>
            </a:r>
            <a:endParaRPr lang="ko-KR" altLang="en-US" dirty="0"/>
          </a:p>
        </p:txBody>
      </p:sp>
      <p:sp>
        <p:nvSpPr>
          <p:cNvPr id="41" name="직사각형 40"/>
          <p:cNvSpPr/>
          <p:nvPr/>
        </p:nvSpPr>
        <p:spPr bwMode="auto">
          <a:xfrm>
            <a:off x="244929" y="1722991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유사</a:t>
            </a: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정책</a:t>
            </a: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연구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내용 개체 틀 2"/>
          <p:cNvSpPr txBox="1">
            <a:spLocks/>
          </p:cNvSpPr>
          <p:nvPr/>
        </p:nvSpPr>
        <p:spPr>
          <a:xfrm>
            <a:off x="244928" y="1082835"/>
            <a:ext cx="11606470" cy="561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dirty="0" smtClean="0">
                <a:solidFill>
                  <a:schemeClr val="accent2"/>
                </a:solidFill>
              </a:rPr>
              <a:t>오픈소스 데이터를 이용한 </a:t>
            </a:r>
            <a:r>
              <a:rPr lang="ko-KR" altLang="en-US" sz="1800" dirty="0" smtClean="0">
                <a:solidFill>
                  <a:schemeClr val="accent2"/>
                </a:solidFill>
              </a:rPr>
              <a:t>정책 </a:t>
            </a:r>
            <a:r>
              <a:rPr lang="ko-KR" altLang="en-US" sz="1800" dirty="0" smtClean="0">
                <a:solidFill>
                  <a:schemeClr val="accent2"/>
                </a:solidFill>
              </a:rPr>
              <a:t>연구</a:t>
            </a:r>
            <a:endParaRPr lang="ko-KR" altLang="en-US" sz="1800" dirty="0">
              <a:solidFill>
                <a:schemeClr val="accent2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810242" y="2278809"/>
            <a:ext cx="94189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 latinLnBrk="0">
              <a:spcAft>
                <a:spcPts val="500"/>
              </a:spcAft>
            </a:pPr>
            <a:r>
              <a:rPr lang="ko-KR" altLang="en-US" b="1" dirty="0"/>
              <a:t>오픈소스가 국제적인 소프트웨어 개발의 보고로 떠오르고</a:t>
            </a:r>
            <a:r>
              <a:rPr lang="en-US" altLang="ko-KR" b="1" dirty="0"/>
              <a:t>, </a:t>
            </a:r>
            <a:r>
              <a:rPr lang="ko-KR" altLang="en-US" b="1" dirty="0"/>
              <a:t>국가 및 국내 기업에서도 관심도가 올라감에 따라 시장동향 보고서 등이 </a:t>
            </a:r>
            <a:r>
              <a:rPr lang="en-US" altLang="ko-KR" b="1" dirty="0"/>
              <a:t>2020</a:t>
            </a:r>
            <a:r>
              <a:rPr lang="ko-KR" altLang="en-US" b="1" dirty="0"/>
              <a:t>년 이후로 증가하고 </a:t>
            </a:r>
            <a:r>
              <a:rPr lang="ko-KR" altLang="en-US" b="1" dirty="0" smtClean="0"/>
              <a:t>있음</a:t>
            </a:r>
            <a:endParaRPr lang="ko-KR" altLang="en-US" sz="1600" b="1" kern="0" dirty="0">
              <a:solidFill>
                <a:srgbClr val="000000"/>
              </a:solidFill>
              <a:latin typeface="휴먼명조"/>
              <a:ea typeface="휴먼명조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7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  <p:pic>
        <p:nvPicPr>
          <p:cNvPr id="2050" name="Picture 2" descr="ETRI CI ㅣ ETRI 소개 ㅣ 한국전자통신연구원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736" y="3248280"/>
            <a:ext cx="1658570" cy="62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3059880" y="3210837"/>
            <a:ext cx="76855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>
              <a:spcAft>
                <a:spcPts val="500"/>
              </a:spcAft>
            </a:pPr>
            <a:r>
              <a:rPr lang="ko-KR" altLang="en-US" b="1" dirty="0"/>
              <a:t>오픈소스의 발전 역사 및 </a:t>
            </a:r>
            <a:r>
              <a:rPr lang="ko-KR" altLang="en-US" b="1" dirty="0" smtClean="0"/>
              <a:t>특성 변화에 따라 오픈소스 </a:t>
            </a:r>
            <a:r>
              <a:rPr lang="en-US" altLang="ko-KR" b="1" dirty="0"/>
              <a:t>4.0</a:t>
            </a:r>
            <a:r>
              <a:rPr lang="ko-KR" altLang="en-US" b="1" dirty="0"/>
              <a:t>이라는 </a:t>
            </a:r>
            <a:r>
              <a:rPr lang="ko-KR" altLang="en-US" b="1" dirty="0" smtClean="0"/>
              <a:t>패러다임 </a:t>
            </a:r>
            <a:r>
              <a:rPr lang="ko-KR" altLang="en-US" b="1" dirty="0"/>
              <a:t>연구를 수행하고 있음</a:t>
            </a:r>
            <a:r>
              <a:rPr lang="en-US" altLang="ko-KR" sz="1100" b="1" dirty="0"/>
              <a:t>(</a:t>
            </a:r>
            <a:r>
              <a:rPr lang="ko-KR" altLang="en-US" sz="1100" b="1" dirty="0"/>
              <a:t>김성민 외</a:t>
            </a:r>
            <a:r>
              <a:rPr lang="en-US" altLang="ko-KR" sz="1100" b="1" dirty="0"/>
              <a:t>, 2020)</a:t>
            </a:r>
            <a:endParaRPr lang="ko-KR" altLang="en-US" sz="1100" b="1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1589518" y="4152536"/>
            <a:ext cx="9400374" cy="10169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540136" y="4338162"/>
            <a:ext cx="2074877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1589518" y="5306302"/>
            <a:ext cx="9400374" cy="101695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직사각형 21"/>
          <p:cNvSpPr/>
          <p:nvPr/>
        </p:nvSpPr>
        <p:spPr>
          <a:xfrm>
            <a:off x="540136" y="5491928"/>
            <a:ext cx="2074877" cy="646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059880" y="4346401"/>
            <a:ext cx="7562542" cy="987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fontAlgn="base" latinLnBrk="0">
              <a:spcAft>
                <a:spcPts val="500"/>
              </a:spcAft>
            </a:pPr>
            <a:r>
              <a:rPr lang="ko-KR" altLang="en-US" b="1" dirty="0" smtClean="0"/>
              <a:t>국내 기업의 오픈소스 활용 현황을 </a:t>
            </a:r>
            <a:r>
              <a:rPr lang="ko-KR" altLang="en-US" b="1" dirty="0" err="1" smtClean="0"/>
              <a:t>깃허브의</a:t>
            </a:r>
            <a:r>
              <a:rPr lang="ko-KR" altLang="en-US" b="1" dirty="0" smtClean="0"/>
              <a:t> 등록현황으로 분석하여 국내 오픈소스 소프트웨어 활용 방안을 제시함</a:t>
            </a:r>
            <a:r>
              <a:rPr lang="en-US" altLang="ko-KR" sz="1100" b="1" dirty="0" smtClean="0">
                <a:solidFill>
                  <a:prstClr val="black"/>
                </a:solidFill>
              </a:rPr>
              <a:t>(NIPA, </a:t>
            </a:r>
            <a:r>
              <a:rPr lang="en-US" altLang="ko-KR" sz="1100" b="1" dirty="0">
                <a:solidFill>
                  <a:prstClr val="black"/>
                </a:solidFill>
              </a:rPr>
              <a:t>2020)</a:t>
            </a:r>
            <a:endParaRPr lang="ko-KR" altLang="en-US" sz="1100" b="1" dirty="0">
              <a:solidFill>
                <a:prstClr val="black"/>
              </a:solidFill>
            </a:endParaRPr>
          </a:p>
          <a:p>
            <a:pPr fontAlgn="base" latinLnBrk="0">
              <a:spcAft>
                <a:spcPts val="500"/>
              </a:spcAft>
            </a:pPr>
            <a:endParaRPr lang="ko-KR" altLang="en-US" b="1" dirty="0"/>
          </a:p>
        </p:txBody>
      </p:sp>
      <p:sp>
        <p:nvSpPr>
          <p:cNvPr id="16" name="직사각형 15"/>
          <p:cNvSpPr/>
          <p:nvPr/>
        </p:nvSpPr>
        <p:spPr>
          <a:xfrm>
            <a:off x="3059880" y="5492649"/>
            <a:ext cx="75625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>
              <a:spcAft>
                <a:spcPts val="500"/>
              </a:spcAft>
            </a:pPr>
            <a:r>
              <a:rPr lang="ko-KR" altLang="en-US" b="1" dirty="0"/>
              <a:t>글로벌 오픈소스 생태계에 따른 해외 주요국 정책을 비교하여 국내 </a:t>
            </a:r>
            <a:r>
              <a:rPr lang="ko-KR" altLang="en-US" b="1" dirty="0"/>
              <a:t>오픈소스</a:t>
            </a:r>
            <a:r>
              <a:rPr lang="ko-KR" altLang="en-US" b="1" dirty="0"/>
              <a:t> 발전 정책수립의 필요성을 </a:t>
            </a:r>
            <a:r>
              <a:rPr lang="ko-KR" altLang="en-US" b="1" dirty="0" smtClean="0"/>
              <a:t>제시함</a:t>
            </a:r>
            <a:r>
              <a:rPr lang="en-US" altLang="ko-KR" sz="1100" b="1" dirty="0" smtClean="0"/>
              <a:t>(</a:t>
            </a:r>
            <a:r>
              <a:rPr lang="ko-KR" altLang="en-US" sz="1100" b="1" dirty="0" smtClean="0"/>
              <a:t>권영환</a:t>
            </a:r>
            <a:r>
              <a:rPr lang="en-US" altLang="ko-KR" sz="1100" b="1" dirty="0" smtClean="0"/>
              <a:t>, 2020)</a:t>
            </a:r>
            <a:endParaRPr lang="ko-KR" altLang="en-US" sz="1100" b="1" dirty="0"/>
          </a:p>
        </p:txBody>
      </p:sp>
      <p:pic>
        <p:nvPicPr>
          <p:cNvPr id="2054" name="Picture 6" descr="정보통신산업진흥원 뇌물 사고 2년만에 또 터졌다…&amp;quot;검찰 수사 중&amp;quot; - 조선비즈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15" b="22336"/>
          <a:stretch/>
        </p:blipFill>
        <p:spPr bwMode="auto">
          <a:xfrm>
            <a:off x="728012" y="4309036"/>
            <a:ext cx="1266953" cy="698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SW정책연구소, 블록체인 활성화 법제도 개선 방안 마련 - TVCC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9" t="38240" r="33138" b="38569"/>
          <a:stretch/>
        </p:blipFill>
        <p:spPr bwMode="auto">
          <a:xfrm>
            <a:off x="665248" y="5548557"/>
            <a:ext cx="1392479" cy="456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726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 bwMode="auto">
          <a:xfrm>
            <a:off x="244928" y="1960605"/>
            <a:ext cx="11606470" cy="4489871"/>
          </a:xfrm>
          <a:prstGeom prst="rect">
            <a:avLst/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wrap="none" lIns="90000" tIns="46800" rIns="90000" bIns="46800" anchor="ctr"/>
          <a:lstStyle/>
          <a:p>
            <a:pPr marL="0" marR="0" lvl="0" indent="0" algn="just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 </a:t>
            </a:r>
            <a:r>
              <a:rPr lang="ko-KR" altLang="en-US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서론 </a:t>
            </a:r>
            <a:r>
              <a:rPr lang="en-US" altLang="ko-KR" sz="2000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&gt;</a:t>
            </a:r>
            <a: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/>
            </a:r>
            <a:br>
              <a:rPr lang="en-US" altLang="ko-KR" dirty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</a:br>
            <a:r>
              <a:rPr lang="en-US" altLang="ko-KR" dirty="0" smtClean="0">
                <a:ln w="9525" cmpd="sng">
                  <a:solidFill>
                    <a:srgbClr val="5B9BD5"/>
                  </a:solidFill>
                  <a:prstDash val="solid"/>
                </a:ln>
                <a:effectLst>
                  <a:glow rad="38100">
                    <a:srgbClr val="5B9BD5">
                      <a:alpha val="40000"/>
                    </a:srgbClr>
                  </a:glow>
                </a:effectLst>
              </a:rPr>
              <a:t>I.4.</a:t>
            </a:r>
            <a:r>
              <a:rPr lang="en-US" altLang="ko-KR" dirty="0" smtClean="0"/>
              <a:t> </a:t>
            </a:r>
            <a:r>
              <a:rPr lang="ko-KR" altLang="en-US" dirty="0" smtClean="0"/>
              <a:t>선행연구</a:t>
            </a:r>
            <a:endParaRPr lang="ko-KR" altLang="en-US" dirty="0"/>
          </a:p>
        </p:txBody>
      </p:sp>
      <p:sp>
        <p:nvSpPr>
          <p:cNvPr id="41" name="직사각형 40"/>
          <p:cNvSpPr/>
          <p:nvPr/>
        </p:nvSpPr>
        <p:spPr bwMode="auto">
          <a:xfrm>
            <a:off x="244929" y="1722991"/>
            <a:ext cx="11606469" cy="342900"/>
          </a:xfrm>
          <a:prstGeom prst="rect">
            <a:avLst/>
          </a:prstGeom>
          <a:gradFill rotWithShape="1">
            <a:gsLst>
              <a:gs pos="0">
                <a:srgbClr val="4F81BD">
                  <a:shade val="51000"/>
                  <a:satMod val="130000"/>
                </a:srgbClr>
              </a:gs>
              <a:gs pos="80000">
                <a:srgbClr val="4F81BD">
                  <a:shade val="93000"/>
                  <a:satMod val="130000"/>
                </a:srgbClr>
              </a:gs>
              <a:gs pos="100000">
                <a:srgbClr val="4F81BD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wrap="none" lIns="90000" tIns="46800" rIns="90000" bIns="4680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유사</a:t>
            </a: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학술</a:t>
            </a: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연구</a:t>
            </a:r>
            <a:endParaRPr kumimoji="0" lang="ko-KR" altLang="en-US" sz="1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2" name="내용 개체 틀 2"/>
          <p:cNvSpPr txBox="1">
            <a:spLocks/>
          </p:cNvSpPr>
          <p:nvPr/>
        </p:nvSpPr>
        <p:spPr>
          <a:xfrm>
            <a:off x="244928" y="1082835"/>
            <a:ext cx="11606470" cy="561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ko-KR" altLang="en-US" sz="1800" dirty="0" smtClean="0">
                <a:solidFill>
                  <a:schemeClr val="accent2"/>
                </a:solidFill>
              </a:rPr>
              <a:t>오픈소스 데이터를 이용한 </a:t>
            </a:r>
            <a:r>
              <a:rPr lang="ko-KR" altLang="en-US" sz="1800" dirty="0" smtClean="0">
                <a:solidFill>
                  <a:schemeClr val="accent2"/>
                </a:solidFill>
              </a:rPr>
              <a:t>학술적 </a:t>
            </a:r>
            <a:r>
              <a:rPr lang="ko-KR" altLang="en-US" sz="1800" dirty="0" smtClean="0">
                <a:solidFill>
                  <a:schemeClr val="accent2"/>
                </a:solidFill>
              </a:rPr>
              <a:t>연구</a:t>
            </a:r>
            <a:endParaRPr lang="ko-KR" altLang="en-US" sz="1800" dirty="0">
              <a:solidFill>
                <a:schemeClr val="accent2"/>
              </a:solidFill>
            </a:endParaRPr>
          </a:p>
        </p:txBody>
      </p:sp>
      <p:pic>
        <p:nvPicPr>
          <p:cNvPr id="7169" name="_x384989752" descr="DRW000096706b7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2161" y="2303505"/>
            <a:ext cx="5883275" cy="172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323274" y="2303505"/>
            <a:ext cx="525690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>
              <a:spcAft>
                <a:spcPts val="500"/>
              </a:spcAft>
            </a:pPr>
            <a:r>
              <a:rPr lang="en-US" altLang="ko-KR" sz="1600" b="1" kern="0" dirty="0">
                <a:solidFill>
                  <a:srgbClr val="FF0000"/>
                </a:solidFill>
                <a:latin typeface="휴먼명조"/>
                <a:ea typeface="휴먼명조"/>
              </a:rPr>
              <a:t>(Android </a:t>
            </a:r>
            <a:r>
              <a:rPr lang="ko-KR" altLang="en-US" sz="1600" b="1" kern="0" dirty="0">
                <a:solidFill>
                  <a:srgbClr val="FF0000"/>
                </a:solidFill>
                <a:latin typeface="휴먼명조"/>
                <a:ea typeface="휴먼명조"/>
              </a:rPr>
              <a:t>앱 연구</a:t>
            </a:r>
            <a:r>
              <a:rPr lang="en-US" altLang="ko-KR" sz="1600" b="1" kern="0" dirty="0">
                <a:solidFill>
                  <a:srgbClr val="FF0000"/>
                </a:solidFill>
                <a:latin typeface="휴먼명조"/>
                <a:ea typeface="휴먼명조"/>
              </a:rPr>
              <a:t>)</a:t>
            </a:r>
            <a:r>
              <a:rPr lang="en-US" altLang="ko-KR" sz="1600" b="1" kern="0" dirty="0">
                <a:solidFill>
                  <a:srgbClr val="000000"/>
                </a:solidFill>
                <a:latin typeface="휴먼명조"/>
                <a:ea typeface="휴먼명조"/>
              </a:rPr>
              <a:t> Android </a:t>
            </a:r>
            <a:r>
              <a:rPr lang="ko-KR" altLang="en-US" sz="1600" b="1" kern="0" dirty="0">
                <a:solidFill>
                  <a:srgbClr val="000000"/>
                </a:solidFill>
                <a:latin typeface="휴먼명조"/>
                <a:ea typeface="휴먼명조"/>
              </a:rPr>
              <a:t>마켓인 구글 플레이에 업로드 된 음성인식 앱들의 제품소개 및 개요 텍스트를 분석하여 기능 간 빈도와 연관성을 </a:t>
            </a:r>
            <a:r>
              <a:rPr lang="ko-KR" altLang="en-US" sz="1600" b="1" kern="0" dirty="0" err="1">
                <a:solidFill>
                  <a:srgbClr val="000000"/>
                </a:solidFill>
                <a:latin typeface="휴먼명조"/>
                <a:ea typeface="휴먼명조"/>
              </a:rPr>
              <a:t>텍스트마이닝과</a:t>
            </a:r>
            <a:r>
              <a:rPr lang="ko-KR" altLang="en-US" sz="1600" b="1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sz="1600" b="1" kern="0" dirty="0">
                <a:solidFill>
                  <a:srgbClr val="000000"/>
                </a:solidFill>
                <a:latin typeface="휴먼명조"/>
                <a:ea typeface="휴먼명조"/>
              </a:rPr>
              <a:t>FP-tree </a:t>
            </a:r>
            <a:r>
              <a:rPr lang="ko-KR" altLang="en-US" sz="1600" b="1" kern="0" dirty="0">
                <a:solidFill>
                  <a:srgbClr val="000000"/>
                </a:solidFill>
                <a:latin typeface="휴먼명조"/>
                <a:ea typeface="휴먼명조"/>
              </a:rPr>
              <a:t>연관성 분석 알고리즘을 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이용해 분석함</a:t>
            </a:r>
            <a:endParaRPr lang="ko-KR" altLang="en-US" sz="1600" b="1" kern="0" dirty="0">
              <a:solidFill>
                <a:srgbClr val="000000"/>
              </a:solidFill>
              <a:latin typeface="휴먼명조"/>
              <a:ea typeface="휴먼명조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80105" y="3427751"/>
            <a:ext cx="557963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/>
              <a:t>Suh, Y. and Park, Y.* (2018). Identifying and structuring service functions of mobile applications in Google's Android Market, Information Systems &amp; e-Business Management. 16(2), 383-406. [SSCI] </a:t>
            </a:r>
            <a:endParaRPr lang="ko-KR" altLang="en-US" sz="1000" dirty="0"/>
          </a:p>
        </p:txBody>
      </p:sp>
      <p:pic>
        <p:nvPicPr>
          <p:cNvPr id="7171" name="_x384989752" descr="DRW000096706b8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5682" y="4142167"/>
            <a:ext cx="5907530" cy="2172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380105" y="4300569"/>
            <a:ext cx="53655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>
              <a:spcAft>
                <a:spcPts val="500"/>
              </a:spcAft>
            </a:pPr>
            <a:r>
              <a:rPr lang="en-US" altLang="ko-KR" sz="1600" b="1" kern="0" dirty="0">
                <a:solidFill>
                  <a:srgbClr val="FF0000"/>
                </a:solidFill>
                <a:latin typeface="휴먼명조"/>
                <a:ea typeface="휴먼명조"/>
              </a:rPr>
              <a:t>(</a:t>
            </a:r>
            <a:r>
              <a:rPr lang="en-US" altLang="ko-KR" sz="1600" b="1" kern="0" dirty="0" err="1">
                <a:solidFill>
                  <a:srgbClr val="FF0000"/>
                </a:solidFill>
                <a:latin typeface="휴먼명조"/>
                <a:ea typeface="휴먼명조"/>
              </a:rPr>
              <a:t>Github</a:t>
            </a:r>
            <a:r>
              <a:rPr lang="en-US" altLang="ko-KR" sz="1600" b="1" kern="0" dirty="0">
                <a:solidFill>
                  <a:srgbClr val="FF0000"/>
                </a:solidFill>
                <a:latin typeface="휴먼명조"/>
                <a:ea typeface="휴먼명조"/>
              </a:rPr>
              <a:t> </a:t>
            </a:r>
            <a:r>
              <a:rPr lang="ko-KR" altLang="en-US" sz="1600" b="1" kern="0" dirty="0">
                <a:solidFill>
                  <a:srgbClr val="FF0000"/>
                </a:solidFill>
                <a:latin typeface="휴먼명조"/>
                <a:ea typeface="휴먼명조"/>
              </a:rPr>
              <a:t>인공지능 오픈소스 </a:t>
            </a:r>
            <a:r>
              <a:rPr lang="en-US" altLang="ko-KR" sz="1600" b="1" kern="0" dirty="0">
                <a:solidFill>
                  <a:srgbClr val="FF0000"/>
                </a:solidFill>
                <a:latin typeface="휴먼명조"/>
                <a:ea typeface="휴먼명조"/>
              </a:rPr>
              <a:t>SW </a:t>
            </a:r>
            <a:r>
              <a:rPr lang="ko-KR" altLang="en-US" sz="1600" b="1" kern="0" dirty="0">
                <a:solidFill>
                  <a:srgbClr val="FF0000"/>
                </a:solidFill>
                <a:latin typeface="휴먼명조"/>
                <a:ea typeface="휴먼명조"/>
              </a:rPr>
              <a:t>연구</a:t>
            </a:r>
            <a:r>
              <a:rPr lang="en-US" altLang="ko-KR" sz="1600" b="1" kern="0" dirty="0">
                <a:solidFill>
                  <a:srgbClr val="FF0000"/>
                </a:solidFill>
                <a:latin typeface="휴먼명조"/>
                <a:ea typeface="휴먼명조"/>
              </a:rPr>
              <a:t>)</a:t>
            </a:r>
            <a:r>
              <a:rPr lang="en-US" altLang="ko-KR" sz="1600" b="1" kern="0" dirty="0">
                <a:solidFill>
                  <a:srgbClr val="000000"/>
                </a:solidFill>
                <a:latin typeface="휴먼명조"/>
                <a:ea typeface="휴먼명조"/>
              </a:rPr>
              <a:t> </a:t>
            </a:r>
            <a:r>
              <a:rPr lang="en-US" altLang="ko-KR" sz="1600" b="1" kern="0" dirty="0" err="1">
                <a:solidFill>
                  <a:srgbClr val="000000"/>
                </a:solidFill>
                <a:latin typeface="휴먼명조"/>
                <a:ea typeface="휴먼명조"/>
              </a:rPr>
              <a:t>Github</a:t>
            </a:r>
            <a:r>
              <a:rPr lang="ko-KR" altLang="en-US" sz="1600" b="1" kern="0" dirty="0">
                <a:solidFill>
                  <a:srgbClr val="000000"/>
                </a:solidFill>
                <a:latin typeface="휴먼명조"/>
                <a:ea typeface="휴먼명조"/>
              </a:rPr>
              <a:t>에 등록되어 있는 인공지능 관련 프로젝트를 대상으로 </a:t>
            </a:r>
            <a:r>
              <a:rPr lang="en-US" altLang="ko-KR" sz="1600" b="1" kern="0" dirty="0">
                <a:solidFill>
                  <a:srgbClr val="000000"/>
                </a:solidFill>
                <a:latin typeface="휴먼명조"/>
                <a:ea typeface="휴먼명조"/>
              </a:rPr>
              <a:t>Topic 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분석</a:t>
            </a:r>
            <a:r>
              <a:rPr lang="en-US" altLang="ko-KR" sz="16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(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왼쪽 그림</a:t>
            </a:r>
            <a:r>
              <a:rPr lang="en-US" altLang="ko-KR" sz="16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)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과 </a:t>
            </a:r>
            <a:r>
              <a:rPr lang="ko-KR" altLang="en-US" sz="1600" b="1" kern="0" dirty="0" err="1">
                <a:solidFill>
                  <a:srgbClr val="000000"/>
                </a:solidFill>
                <a:latin typeface="휴먼명조"/>
                <a:ea typeface="휴먼명조"/>
              </a:rPr>
              <a:t>공동개발자</a:t>
            </a:r>
            <a:r>
              <a:rPr lang="ko-KR" altLang="en-US" sz="1600" b="1" kern="0" dirty="0">
                <a:solidFill>
                  <a:srgbClr val="000000"/>
                </a:solidFill>
                <a:latin typeface="휴먼명조"/>
                <a:ea typeface="휴먼명조"/>
              </a:rPr>
              <a:t> 네트워크</a:t>
            </a:r>
            <a:r>
              <a:rPr lang="en-US" altLang="ko-KR" sz="16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(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오른쪽 그림</a:t>
            </a:r>
            <a:r>
              <a:rPr lang="en-US" altLang="ko-KR" sz="1600" b="1" kern="0" dirty="0" smtClean="0">
                <a:solidFill>
                  <a:srgbClr val="000000"/>
                </a:solidFill>
                <a:latin typeface="휴먼명조"/>
                <a:ea typeface="휴먼명조"/>
              </a:rPr>
              <a:t>)</a:t>
            </a:r>
            <a:r>
              <a:rPr lang="ko-KR" altLang="en-US" sz="1600" b="1" kern="0" dirty="0">
                <a:solidFill>
                  <a:srgbClr val="000000"/>
                </a:solidFill>
                <a:latin typeface="휴먼명조"/>
                <a:ea typeface="휴먼명조"/>
              </a:rPr>
              <a:t>를 수행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80105" y="5384414"/>
            <a:ext cx="527841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/>
              <a:t>정지선</a:t>
            </a:r>
            <a:r>
              <a:rPr lang="en-US" altLang="ko-KR" sz="1000" dirty="0"/>
              <a:t>, et al. "</a:t>
            </a:r>
            <a:r>
              <a:rPr lang="ko-KR" altLang="en-US" sz="1000" dirty="0"/>
              <a:t>텍스트 </a:t>
            </a:r>
            <a:r>
              <a:rPr lang="ko-KR" altLang="en-US" sz="1000" dirty="0" err="1"/>
              <a:t>마이닝</a:t>
            </a:r>
            <a:r>
              <a:rPr lang="ko-KR" altLang="en-US" sz="1000" dirty="0"/>
              <a:t> 기법을 활용한 인공지능 기술개발 동향 분석 연구</a:t>
            </a:r>
            <a:r>
              <a:rPr lang="en-US" altLang="ko-KR" sz="1000" dirty="0"/>
              <a:t>: </a:t>
            </a:r>
            <a:r>
              <a:rPr lang="ko-KR" altLang="en-US" sz="1000" dirty="0" err="1"/>
              <a:t>깃허브</a:t>
            </a:r>
            <a:r>
              <a:rPr lang="ko-KR" altLang="en-US" sz="1000" dirty="0"/>
              <a:t> 상의 오픈 소스 소프트웨어 프로젝트를 대상으로</a:t>
            </a:r>
            <a:r>
              <a:rPr lang="en-US" altLang="ko-KR" sz="1000" dirty="0"/>
              <a:t>." </a:t>
            </a:r>
            <a:r>
              <a:rPr lang="ko-KR" altLang="en-US" sz="1000" dirty="0"/>
              <a:t>지능정보연구 </a:t>
            </a:r>
            <a:r>
              <a:rPr lang="en-US" altLang="ko-KR" sz="1000" dirty="0"/>
              <a:t>25.1 (2019): 1-19.</a:t>
            </a:r>
            <a:endParaRPr lang="ko-KR" altLang="en-US" sz="1000" dirty="0"/>
          </a:p>
        </p:txBody>
      </p:sp>
      <p:sp>
        <p:nvSpPr>
          <p:cNvPr id="11" name="직사각형 10"/>
          <p:cNvSpPr/>
          <p:nvPr/>
        </p:nvSpPr>
        <p:spPr>
          <a:xfrm>
            <a:off x="380105" y="5853625"/>
            <a:ext cx="516739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 err="1"/>
              <a:t>이왕재</a:t>
            </a:r>
            <a:r>
              <a:rPr lang="en-US" altLang="ko-KR" sz="1000" dirty="0"/>
              <a:t>, and </a:t>
            </a:r>
            <a:r>
              <a:rPr lang="ko-KR" altLang="en-US" sz="1000" dirty="0" err="1"/>
              <a:t>이학연</a:t>
            </a:r>
            <a:r>
              <a:rPr lang="en-US" altLang="ko-KR" sz="1000" dirty="0"/>
              <a:t>. "</a:t>
            </a:r>
            <a:r>
              <a:rPr lang="ko-KR" altLang="en-US" sz="1000" dirty="0" err="1"/>
              <a:t>깃허브</a:t>
            </a:r>
            <a:r>
              <a:rPr lang="ko-KR" altLang="en-US" sz="1000" dirty="0"/>
              <a:t> 오픈소스 프로젝트 데이터를 활용한 인공지능 기술 개발 동향 분석</a:t>
            </a:r>
            <a:r>
              <a:rPr lang="en-US" altLang="ko-KR" sz="1000" dirty="0"/>
              <a:t>." </a:t>
            </a:r>
            <a:r>
              <a:rPr lang="ko-KR" altLang="en-US" sz="1000" dirty="0"/>
              <a:t>대한산업공학회지 </a:t>
            </a:r>
            <a:r>
              <a:rPr lang="en-US" altLang="ko-KR" sz="1000" dirty="0"/>
              <a:t>46.5 (2020): 548-557.</a:t>
            </a:r>
            <a:endParaRPr lang="ko-KR" altLang="en-US" sz="10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704B8-595B-4EB9-967A-B8E7460E4988}" type="slidenum">
              <a:rPr lang="ko-KR" altLang="en-US" smtClean="0"/>
              <a:pPr/>
              <a:t>8</a:t>
            </a:fld>
            <a:r>
              <a:rPr lang="en-US" altLang="ko-KR" smtClean="0"/>
              <a:t>/37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5107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3653</TotalTime>
  <Words>10243</Words>
  <Application>Microsoft Office PowerPoint</Application>
  <PresentationFormat>와이드스크린</PresentationFormat>
  <Paragraphs>978</Paragraphs>
  <Slides>41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41</vt:i4>
      </vt:variant>
    </vt:vector>
  </HeadingPairs>
  <TitlesOfParts>
    <vt:vector size="49" baseType="lpstr">
      <vt:lpstr>나눔고딕</vt:lpstr>
      <vt:lpstr>맑은 고딕</vt:lpstr>
      <vt:lpstr>문체부 돋음체</vt:lpstr>
      <vt:lpstr>휴먼명조</vt:lpstr>
      <vt:lpstr>Arial</vt:lpstr>
      <vt:lpstr>Times New Roman</vt:lpstr>
      <vt:lpstr>Wingdings</vt:lpstr>
      <vt:lpstr>Office 테마</vt:lpstr>
      <vt:lpstr>지능화 기술 생태계 분석을 위한 데이터 수집 및 가공</vt:lpstr>
      <vt:lpstr>목차 – Contents</vt:lpstr>
      <vt:lpstr>PowerPoint 프레젠테이션</vt:lpstr>
      <vt:lpstr>I. 서론 &gt; I.1. 연구개요</vt:lpstr>
      <vt:lpstr>I. 서론 &gt; I.1. 연구개요</vt:lpstr>
      <vt:lpstr>I. 서론 &gt; I.2. 연구필요성 및 목표</vt:lpstr>
      <vt:lpstr>I. 서론 &gt; I.3. 연구내용</vt:lpstr>
      <vt:lpstr>I. 서론 &gt; I.4. 선행연구</vt:lpstr>
      <vt:lpstr>I. 서론 &gt; I.4. 선행연구</vt:lpstr>
      <vt:lpstr>PowerPoint 프레젠테이션</vt:lpstr>
      <vt:lpstr>II. 연구방법 &gt; II.1. 깃허브 데이터 구조</vt:lpstr>
      <vt:lpstr>II. 연구방법 &gt; II.1. 깃허브 데이터 구조</vt:lpstr>
      <vt:lpstr>II. 연구방법 &gt; II.2. 분석절차 및 방법</vt:lpstr>
      <vt:lpstr>II. 연구방법 &gt; II.2. 분석절차 및 방법</vt:lpstr>
      <vt:lpstr>PowerPoint 프레젠테이션</vt:lpstr>
      <vt:lpstr>III. 연구결과 &gt; III.1. 깃허브 주요 저장소 분석</vt:lpstr>
      <vt:lpstr>III. 연구결과 &gt; III.1. 깃허브 주요 저장소 분석</vt:lpstr>
      <vt:lpstr>III. 연구결과 &gt; III.1. 깃허브 주요 저장소 분석</vt:lpstr>
      <vt:lpstr>III. 연구결과 &gt; III.1. 깃허브 주요 저장소 분석</vt:lpstr>
      <vt:lpstr>III. 연구결과 &gt; III.1. 깃허브 주요 저장소 분석</vt:lpstr>
      <vt:lpstr>III. 연구결과 &gt; III.1. 깃허브 주요 저장소 분석</vt:lpstr>
      <vt:lpstr>III. 연구결과 &gt; III.1. 깃허브 주요 저장소 분석</vt:lpstr>
      <vt:lpstr>III. 연구결과 &gt; III.2. 빅테크 기업 저장소 분석</vt:lpstr>
      <vt:lpstr>III. 연구결과 &gt; III.2. 빅테크 기업 저장소 분석</vt:lpstr>
      <vt:lpstr>III. 연구결과 &gt; III.2. 빅테크 기업 저장소 분석</vt:lpstr>
      <vt:lpstr>III. 연구결과 &gt; III.2. 빅테크 기업 저장소 분석</vt:lpstr>
      <vt:lpstr>III. 연구결과 &gt; III.2. 빅테크 기업 저장소 분석</vt:lpstr>
      <vt:lpstr>III. 연구결과 &gt; III.2. 빅테크 기업 저장소 분석</vt:lpstr>
      <vt:lpstr>III. 연구결과 &gt; III.3. 미래기술 저장소 분석</vt:lpstr>
      <vt:lpstr>III. 연구결과 &gt; III.3. 미래기술 저장소 분석</vt:lpstr>
      <vt:lpstr>III. 연구결과 &gt; III.3. 미래기술 저장소 분석</vt:lpstr>
      <vt:lpstr>III. 연구결과 &gt; III.3. 미래기술 저장소 분석</vt:lpstr>
      <vt:lpstr>III. 연구결과 &gt; III.3. 미래기술 저장소 분석</vt:lpstr>
      <vt:lpstr>III. 연구결과 &gt; III.3. 미래기술 저장소 분석</vt:lpstr>
      <vt:lpstr>III. 연구결과 &gt; III.3. 미래기술 저장소 분석</vt:lpstr>
      <vt:lpstr>III. 연구결과 &gt; III.3. 미래기술 저장소 분석</vt:lpstr>
      <vt:lpstr>III. 연구결과 &gt; III.3. 미래기술 저장소 분석</vt:lpstr>
      <vt:lpstr>III. 연구결과 &gt; III.3. 미래기술 저장소 분석</vt:lpstr>
      <vt:lpstr>PowerPoint 프레젠테이션</vt:lpstr>
      <vt:lpstr>IV. 토의 및 결론 &gt;</vt:lpstr>
      <vt:lpstr>Contact: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YSUH</dc:creator>
  <cp:lastModifiedBy>Prof.SEO</cp:lastModifiedBy>
  <cp:revision>386</cp:revision>
  <cp:lastPrinted>2021-04-02T08:16:07Z</cp:lastPrinted>
  <dcterms:created xsi:type="dcterms:W3CDTF">2016-04-17T13:17:23Z</dcterms:created>
  <dcterms:modified xsi:type="dcterms:W3CDTF">2021-11-21T23:52:27Z</dcterms:modified>
</cp:coreProperties>
</file>